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62" r:id="rId4"/>
    <p:sldId id="258" r:id="rId5"/>
    <p:sldId id="261" r:id="rId6"/>
    <p:sldId id="263" r:id="rId7"/>
    <p:sldId id="264" r:id="rId8"/>
    <p:sldId id="259" r:id="rId9"/>
    <p:sldId id="260" r:id="rId10"/>
    <p:sldId id="286" r:id="rId11"/>
    <p:sldId id="265" r:id="rId12"/>
    <p:sldId id="268" r:id="rId13"/>
    <p:sldId id="269" r:id="rId14"/>
    <p:sldId id="298" r:id="rId15"/>
    <p:sldId id="266" r:id="rId16"/>
    <p:sldId id="270" r:id="rId17"/>
    <p:sldId id="271" r:id="rId18"/>
    <p:sldId id="293" r:id="rId19"/>
    <p:sldId id="294" r:id="rId20"/>
    <p:sldId id="295" r:id="rId21"/>
    <p:sldId id="285" r:id="rId22"/>
    <p:sldId id="273" r:id="rId23"/>
    <p:sldId id="296" r:id="rId24"/>
    <p:sldId id="274" r:id="rId25"/>
    <p:sldId id="284" r:id="rId26"/>
    <p:sldId id="287" r:id="rId27"/>
    <p:sldId id="290" r:id="rId28"/>
    <p:sldId id="288" r:id="rId29"/>
    <p:sldId id="291" r:id="rId30"/>
    <p:sldId id="289" r:id="rId31"/>
    <p:sldId id="292" r:id="rId32"/>
    <p:sldId id="267" r:id="rId33"/>
    <p:sldId id="283" r:id="rId34"/>
    <p:sldId id="282" r:id="rId35"/>
    <p:sldId id="281" r:id="rId36"/>
    <p:sldId id="297" r:id="rId37"/>
    <p:sldId id="279" r:id="rId38"/>
    <p:sldId id="275" r:id="rId39"/>
    <p:sldId id="276" r:id="rId40"/>
    <p:sldId id="277" r:id="rId41"/>
    <p:sldId id="278" r:id="rId42"/>
    <p:sldId id="299" r:id="rId43"/>
    <p:sldId id="303" r:id="rId44"/>
    <p:sldId id="304" r:id="rId45"/>
    <p:sldId id="307" r:id="rId46"/>
    <p:sldId id="306" r:id="rId47"/>
    <p:sldId id="305" r:id="rId48"/>
    <p:sldId id="308" r:id="rId49"/>
    <p:sldId id="309" r:id="rId50"/>
    <p:sldId id="300" r:id="rId51"/>
    <p:sldId id="301" r:id="rId52"/>
    <p:sldId id="302" r:id="rId53"/>
    <p:sldId id="280" r:id="rId54"/>
  </p:sldIdLst>
  <p:sldSz cx="9144000" cy="5143500" type="screen16x9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006666"/>
    <a:srgbClr val="0099CC"/>
    <a:srgbClr val="660066"/>
    <a:srgbClr val="660033"/>
    <a:srgbClr val="3366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3" autoAdjust="0"/>
    <p:restoredTop sz="79400" autoAdjust="0"/>
  </p:normalViewPr>
  <p:slideViewPr>
    <p:cSldViewPr>
      <p:cViewPr varScale="1">
        <p:scale>
          <a:sx n="102" d="100"/>
          <a:sy n="102" d="100"/>
        </p:scale>
        <p:origin x="-810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9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1F1FE-8C26-4974-87C6-5B839D0CFE07}" type="datetimeFigureOut">
              <a:rPr lang="nb-NO" smtClean="0"/>
              <a:t>20.01.2012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FC68E-C64A-4E7B-A621-03BCD468318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7408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E1732-E18D-4E90-96CE-6F7B2C24746C}" type="datetimeFigureOut">
              <a:rPr lang="nb-NO" smtClean="0"/>
              <a:t>20.01.2012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30C98-87A7-450B-894C-8B349726D4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755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Ethernet Shield:</a:t>
            </a:r>
            <a:r>
              <a:rPr lang="nb-NO" baseline="0" dirty="0" smtClean="0"/>
              <a:t> Tilkobling og simpel IP </a:t>
            </a:r>
            <a:r>
              <a:rPr lang="nb-NO" baseline="0" dirty="0" err="1" smtClean="0"/>
              <a:t>stack</a:t>
            </a:r>
            <a:r>
              <a:rPr lang="nb-NO" baseline="0" dirty="0" smtClean="0"/>
              <a:t> med TCP og UDP. SD minnekort.</a:t>
            </a:r>
          </a:p>
          <a:p>
            <a:r>
              <a:rPr lang="nb-NO" baseline="0" dirty="0" smtClean="0"/>
              <a:t>Wireless SD Shield: Plass til </a:t>
            </a:r>
            <a:r>
              <a:rPr lang="nb-NO" baseline="0" dirty="0" err="1" smtClean="0"/>
              <a:t>Xbee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WiFly</a:t>
            </a:r>
            <a:r>
              <a:rPr lang="nb-NO" baseline="0" dirty="0" smtClean="0"/>
              <a:t>, RFID og andre tilsvarende form faktor ekspansjonskort. Og SD minnekort.</a:t>
            </a:r>
          </a:p>
          <a:p>
            <a:r>
              <a:rPr lang="nb-NO" baseline="0" dirty="0" smtClean="0"/>
              <a:t>Motor </a:t>
            </a:r>
            <a:r>
              <a:rPr lang="nb-NO" baseline="0" dirty="0" err="1" smtClean="0"/>
              <a:t>shield</a:t>
            </a:r>
            <a:r>
              <a:rPr lang="nb-NO" baseline="0" dirty="0" smtClean="0"/>
              <a:t>: Mye strøm og støy styrt av ømfintlige små signaler fra Arduino</a:t>
            </a:r>
          </a:p>
          <a:p>
            <a:endParaRPr lang="nb-NO" baseline="0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14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pinMode</a:t>
            </a:r>
            <a:r>
              <a:rPr lang="nb-NO" dirty="0" smtClean="0"/>
              <a:t> angir om en pinne er INPUT</a:t>
            </a:r>
            <a:r>
              <a:rPr lang="nb-NO" baseline="0" dirty="0" smtClean="0"/>
              <a:t> eller OUTPUT</a:t>
            </a:r>
          </a:p>
          <a:p>
            <a:endParaRPr lang="nb-NO" dirty="0" smtClean="0"/>
          </a:p>
          <a:p>
            <a:r>
              <a:rPr lang="nb-NO" dirty="0" err="1" smtClean="0"/>
              <a:t>DigitalRead</a:t>
            </a:r>
            <a:r>
              <a:rPr lang="nb-NO" baseline="0" dirty="0" smtClean="0"/>
              <a:t> gir 0 eller 1, hvor 0 er </a:t>
            </a:r>
            <a:r>
              <a:rPr lang="nb-NO" dirty="0" smtClean="0"/>
              <a:t>lav og 1 er </a:t>
            </a:r>
            <a:r>
              <a:rPr lang="nb-NO" baseline="0" dirty="0" smtClean="0"/>
              <a:t>høy (+5V). </a:t>
            </a:r>
            <a:r>
              <a:rPr lang="nb-NO" baseline="0" dirty="0" err="1" smtClean="0"/>
              <a:t>DigitalWrite</a:t>
            </a:r>
            <a:r>
              <a:rPr lang="nb-NO" baseline="0" dirty="0" smtClean="0"/>
              <a:t> setter pinnen høy eller lav. 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AnalogRead</a:t>
            </a:r>
            <a:r>
              <a:rPr lang="nb-NO" baseline="0" dirty="0" smtClean="0"/>
              <a:t> er 10-bits ADC som gir 0-5v som en </a:t>
            </a:r>
            <a:r>
              <a:rPr lang="nb-NO" baseline="0" dirty="0" err="1" smtClean="0"/>
              <a:t>int</a:t>
            </a:r>
            <a:r>
              <a:rPr lang="nb-NO" baseline="0" dirty="0" smtClean="0"/>
              <a:t> på mellom 0 og 1023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AnalogWrite</a:t>
            </a:r>
            <a:r>
              <a:rPr lang="nb-NO" baseline="0" dirty="0" smtClean="0"/>
              <a:t> er PWM (de pinnene merket med ~) som har en innebygd </a:t>
            </a:r>
            <a:r>
              <a:rPr lang="nb-NO" baseline="0" dirty="0" err="1" smtClean="0"/>
              <a:t>duty-cycle</a:t>
            </a:r>
            <a:r>
              <a:rPr lang="nb-NO" baseline="0" dirty="0" smtClean="0"/>
              <a:t> timer, verdi mellom 0 og 255.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delay</a:t>
            </a:r>
            <a:r>
              <a:rPr lang="nb-NO" baseline="0" dirty="0" smtClean="0"/>
              <a:t>(n) tar n ms pause, </a:t>
            </a:r>
            <a:r>
              <a:rPr lang="nb-NO" baseline="0" dirty="0" err="1" smtClean="0"/>
              <a:t>millis</a:t>
            </a:r>
            <a:r>
              <a:rPr lang="nb-NO" baseline="0" dirty="0" smtClean="0"/>
              <a:t>() gir antall ms siden oppstart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serial.Begin</a:t>
            </a:r>
            <a:r>
              <a:rPr lang="nb-NO" baseline="0" dirty="0" smtClean="0"/>
              <a:t>(9600) setter opp seriekommunikasjon (over USB til </a:t>
            </a:r>
            <a:r>
              <a:rPr lang="nb-NO" baseline="0" dirty="0" err="1" smtClean="0"/>
              <a:t>PCen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seriedevice</a:t>
            </a:r>
            <a:r>
              <a:rPr lang="nb-NO" baseline="0" dirty="0" smtClean="0"/>
              <a:t> kablet til pinne 1 og 2)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serial.println</a:t>
            </a:r>
            <a:r>
              <a:rPr lang="nb-NO" baseline="0" dirty="0" smtClean="0"/>
              <a:t> skriver ut verdi med </a:t>
            </a:r>
            <a:r>
              <a:rPr lang="nb-NO" baseline="0" dirty="0" err="1" smtClean="0"/>
              <a:t>cr</a:t>
            </a:r>
            <a:r>
              <a:rPr lang="nb-NO" baseline="0" dirty="0" smtClean="0"/>
              <a:t>/</a:t>
            </a:r>
            <a:r>
              <a:rPr lang="nb-NO" baseline="0" dirty="0" err="1" smtClean="0"/>
              <a:t>lf</a:t>
            </a:r>
            <a:r>
              <a:rPr lang="nb-NO" baseline="0" dirty="0" smtClean="0"/>
              <a:t> på slutten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835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Ω - motstand – i en kurve i forhold</a:t>
            </a:r>
            <a:r>
              <a:rPr lang="nb-NO" baseline="0" dirty="0" smtClean="0"/>
              <a:t> til strøm og «input» (variabel, temperatur, lys, …)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5837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Grunnleggende:</a:t>
            </a:r>
            <a:r>
              <a:rPr lang="nb-NO" baseline="0" dirty="0" smtClean="0"/>
              <a:t> Leder strøm bare i en retning. 2 elektroder, en Anode og en Katode. </a:t>
            </a:r>
          </a:p>
          <a:p>
            <a:endParaRPr lang="nb-NO" baseline="0" dirty="0" smtClean="0"/>
          </a:p>
          <a:p>
            <a:r>
              <a:rPr lang="nb-NO" baseline="0" dirty="0" smtClean="0"/>
              <a:t>Strøm går KUN FRA ANODE TIL KATODE. Alltid et spenningstap over dioden </a:t>
            </a:r>
            <a:r>
              <a:rPr lang="nb-NO" baseline="0" dirty="0" err="1" smtClean="0"/>
              <a:t>V</a:t>
            </a:r>
            <a:r>
              <a:rPr lang="nb-NO" baseline="-25000" dirty="0" err="1" smtClean="0"/>
              <a:t>d</a:t>
            </a:r>
            <a:r>
              <a:rPr lang="nb-NO" baseline="0" dirty="0" smtClean="0"/>
              <a:t>. 0.7V er vanlig. Dioder leder ikke før spenningen er høyere enn </a:t>
            </a:r>
            <a:r>
              <a:rPr lang="nb-NO" baseline="0" dirty="0" err="1" smtClean="0"/>
              <a:t>V</a:t>
            </a:r>
            <a:r>
              <a:rPr lang="nb-NO" baseline="-25000" dirty="0" err="1" smtClean="0"/>
              <a:t>d</a:t>
            </a:r>
            <a:r>
              <a:rPr lang="nb-NO" baseline="0" dirty="0" smtClean="0"/>
              <a:t>.</a:t>
            </a:r>
            <a:endParaRPr lang="nb-NO" baseline="-25000" dirty="0" smtClean="0"/>
          </a:p>
          <a:p>
            <a:r>
              <a:rPr lang="nb-NO" baseline="0" dirty="0" err="1" smtClean="0"/>
              <a:t>Zener</a:t>
            </a:r>
            <a:r>
              <a:rPr lang="nb-NO" baseline="0" dirty="0" smtClean="0"/>
              <a:t> leder kun når spenningen er over </a:t>
            </a:r>
            <a:r>
              <a:rPr lang="nb-NO" baseline="0" dirty="0" err="1" smtClean="0"/>
              <a:t>Zener</a:t>
            </a:r>
            <a:r>
              <a:rPr lang="nb-NO" baseline="0" dirty="0" smtClean="0"/>
              <a:t>-spenningen. </a:t>
            </a:r>
          </a:p>
          <a:p>
            <a:r>
              <a:rPr lang="nb-NO" baseline="0" dirty="0" smtClean="0"/>
              <a:t>LED lager lys underveis, og har ofte høyere </a:t>
            </a:r>
            <a:r>
              <a:rPr lang="nb-NO" baseline="0" dirty="0" err="1" smtClean="0"/>
              <a:t>V</a:t>
            </a:r>
            <a:r>
              <a:rPr lang="nb-NO" baseline="-25000" dirty="0" err="1" smtClean="0"/>
              <a:t>f</a:t>
            </a:r>
            <a:endParaRPr lang="nb-NO" baseline="-25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9422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Brukes til å «glatte ut» strøm –</a:t>
            </a:r>
            <a:r>
              <a:rPr lang="nb-NO" baseline="0" dirty="0" smtClean="0"/>
              <a:t> leverer superraskt når de står nær forbruker</a:t>
            </a:r>
          </a:p>
          <a:p>
            <a:r>
              <a:rPr lang="nb-NO" baseline="0" dirty="0" smtClean="0"/>
              <a:t>Brukes også til banal timing – tar tid å lade og å lade ut</a:t>
            </a:r>
          </a:p>
          <a:p>
            <a:r>
              <a:rPr lang="nb-NO" baseline="0" dirty="0" smtClean="0"/>
              <a:t>Og til filterkretser – aner ikke hvordan det virker.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4220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BJT: Bipolar Junction Transistor</a:t>
            </a:r>
          </a:p>
          <a:p>
            <a:endParaRPr lang="nb-NO" dirty="0" smtClean="0"/>
          </a:p>
          <a:p>
            <a:r>
              <a:rPr lang="nb-NO" dirty="0" err="1" smtClean="0"/>
              <a:t>h</a:t>
            </a:r>
            <a:r>
              <a:rPr lang="nb-NO" baseline="-25000" dirty="0" err="1" smtClean="0"/>
              <a:t>FE</a:t>
            </a:r>
            <a:r>
              <a:rPr lang="nb-NO" baseline="0" dirty="0" smtClean="0"/>
              <a:t> er </a:t>
            </a:r>
            <a:r>
              <a:rPr lang="nb-NO" baseline="0" dirty="0" err="1" smtClean="0"/>
              <a:t>amplification</a:t>
            </a:r>
            <a:r>
              <a:rPr lang="nb-NO" baseline="0" dirty="0" smtClean="0"/>
              <a:t>/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gain</a:t>
            </a:r>
            <a:r>
              <a:rPr lang="nb-NO" baseline="0" dirty="0" smtClean="0"/>
              <a:t>. The </a:t>
            </a:r>
            <a:r>
              <a:rPr lang="nb-NO" baseline="0" dirty="0" err="1" smtClean="0"/>
              <a:t>small</a:t>
            </a:r>
            <a:r>
              <a:rPr lang="nb-NO" baseline="0" dirty="0" smtClean="0"/>
              <a:t> base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controls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larger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collector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. BASE kontrollerer COLLECTOR.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NPN er på når basen er høy, PNP er på når basen er lav. N er lik NC rele, P er lik NO rele.</a:t>
            </a:r>
          </a:p>
          <a:p>
            <a:endParaRPr lang="nb-NO" baseline="0" dirty="0" smtClean="0"/>
          </a:p>
          <a:p>
            <a:r>
              <a:rPr lang="nb-NO" baseline="0" dirty="0" smtClean="0"/>
              <a:t>På (MOS)FET er det Source, </a:t>
            </a:r>
            <a:r>
              <a:rPr lang="nb-NO" baseline="0" dirty="0" err="1" smtClean="0"/>
              <a:t>Drain</a:t>
            </a:r>
            <a:r>
              <a:rPr lang="nb-NO" baseline="0" dirty="0" smtClean="0"/>
              <a:t> og Gate. The </a:t>
            </a:r>
            <a:r>
              <a:rPr lang="nb-NO" baseline="0" dirty="0" err="1" smtClean="0"/>
              <a:t>small</a:t>
            </a:r>
            <a:r>
              <a:rPr lang="nb-NO" baseline="0" dirty="0" smtClean="0"/>
              <a:t> Gate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controls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larger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drain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.</a:t>
            </a:r>
          </a:p>
          <a:p>
            <a:endParaRPr lang="nb-NO" baseline="0" dirty="0" smtClean="0"/>
          </a:p>
          <a:p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4772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Typisk LED </a:t>
            </a:r>
          </a:p>
          <a:p>
            <a:r>
              <a:rPr lang="nb-NO" dirty="0" smtClean="0"/>
              <a:t>	</a:t>
            </a:r>
            <a:r>
              <a:rPr lang="nb-NO" dirty="0" err="1" smtClean="0"/>
              <a:t>Vf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Forvard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Voltage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Drop</a:t>
            </a:r>
            <a:r>
              <a:rPr lang="nb-NO" baseline="0" dirty="0" smtClean="0"/>
              <a:t>) 1.8-2.2 V</a:t>
            </a:r>
          </a:p>
          <a:p>
            <a:r>
              <a:rPr lang="nb-NO" baseline="0" dirty="0" smtClean="0"/>
              <a:t>	If (Forward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) 20mA</a:t>
            </a:r>
          </a:p>
          <a:p>
            <a:endParaRPr lang="nb-NO" dirty="0" smtClean="0"/>
          </a:p>
          <a:p>
            <a:r>
              <a:rPr lang="nb-NO" dirty="0" smtClean="0"/>
              <a:t>(5 V – 2</a:t>
            </a:r>
            <a:r>
              <a:rPr lang="nb-NO" baseline="0" dirty="0" smtClean="0"/>
              <a:t> V) </a:t>
            </a:r>
            <a:r>
              <a:rPr lang="nb-NO" dirty="0" smtClean="0"/>
              <a:t>/ 220 </a:t>
            </a:r>
            <a:r>
              <a:rPr lang="el-GR" dirty="0" smtClean="0"/>
              <a:t>Ω</a:t>
            </a:r>
            <a:r>
              <a:rPr lang="nb-NO" dirty="0" smtClean="0"/>
              <a:t> = 0,014 A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0193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Vout</a:t>
            </a:r>
            <a:r>
              <a:rPr lang="nb-NO" dirty="0" smtClean="0"/>
              <a:t>=R2/(R1+R2)*Vin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865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En pinne</a:t>
            </a:r>
            <a:r>
              <a:rPr lang="nb-NO" baseline="0" dirty="0" smtClean="0"/>
              <a:t> uten noe tilknyttet kalles «</a:t>
            </a:r>
            <a:r>
              <a:rPr lang="nb-NO" baseline="0" dirty="0" err="1" smtClean="0"/>
              <a:t>floating</a:t>
            </a:r>
            <a:r>
              <a:rPr lang="nb-NO" baseline="0" dirty="0" smtClean="0"/>
              <a:t>». </a:t>
            </a:r>
            <a:r>
              <a:rPr lang="nb-NO" baseline="0" dirty="0" err="1" smtClean="0"/>
              <a:t>Floating</a:t>
            </a:r>
            <a:r>
              <a:rPr lang="nb-NO" baseline="0" dirty="0" smtClean="0"/>
              <a:t> betyr at det er usikkert om pinnen er høy eller lav. </a:t>
            </a:r>
          </a:p>
          <a:p>
            <a:r>
              <a:rPr lang="nb-NO" baseline="0" dirty="0" smtClean="0"/>
              <a:t>F.eks. ved en bryter vil en pinne være «</a:t>
            </a:r>
            <a:r>
              <a:rPr lang="nb-NO" baseline="0" dirty="0" err="1" smtClean="0"/>
              <a:t>floating</a:t>
            </a:r>
            <a:r>
              <a:rPr lang="nb-NO" baseline="0" dirty="0" smtClean="0"/>
              <a:t>» når bryteren er av.</a:t>
            </a:r>
          </a:p>
          <a:p>
            <a:r>
              <a:rPr lang="nb-NO" baseline="0" dirty="0" smtClean="0"/>
              <a:t>En pull-up eller pull-</a:t>
            </a:r>
            <a:r>
              <a:rPr lang="nb-NO" baseline="0" dirty="0" err="1" smtClean="0"/>
              <a:t>down</a:t>
            </a:r>
            <a:r>
              <a:rPr lang="nb-NO" baseline="0" dirty="0" smtClean="0"/>
              <a:t> vil holde pinnen i en kjent tilstand – pull-up mot </a:t>
            </a:r>
            <a:r>
              <a:rPr lang="nb-NO" baseline="0" dirty="0" err="1" smtClean="0"/>
              <a:t>Vcc</a:t>
            </a:r>
            <a:r>
              <a:rPr lang="nb-NO" baseline="0" dirty="0" smtClean="0"/>
              <a:t>, og pull-</a:t>
            </a:r>
            <a:r>
              <a:rPr lang="nb-NO" baseline="0" dirty="0" err="1" smtClean="0"/>
              <a:t>down</a:t>
            </a:r>
            <a:r>
              <a:rPr lang="nb-NO" baseline="0" dirty="0" smtClean="0"/>
              <a:t> mot GND.</a:t>
            </a:r>
          </a:p>
          <a:p>
            <a:r>
              <a:rPr lang="nb-NO" baseline="0" dirty="0" smtClean="0"/>
              <a:t>For 5V systemer bruker man 10k</a:t>
            </a:r>
            <a:r>
              <a:rPr lang="el-GR" baseline="0" dirty="0" smtClean="0"/>
              <a:t>Ω</a:t>
            </a:r>
            <a:r>
              <a:rPr lang="nb-NO" baseline="0" dirty="0" smtClean="0"/>
              <a:t> motstander.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4510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Nå A går fra</a:t>
            </a:r>
            <a:r>
              <a:rPr lang="nb-NO" baseline="0" dirty="0" smtClean="0"/>
              <a:t> +5v til 0 leser vi B. Er B da 0 så er det ett klikk til venstre, så er B 0, er det høyre, så er B 1 (+5V).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6418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93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 err="1" smtClean="0"/>
              <a:t>ICer</a:t>
            </a:r>
            <a:r>
              <a:rPr lang="nb-NO" b="1" dirty="0" smtClean="0"/>
              <a:t>:</a:t>
            </a:r>
          </a:p>
          <a:p>
            <a:r>
              <a:rPr lang="nb-NO" dirty="0" smtClean="0"/>
              <a:t>DS18S20 High-Precision 1-wire Digital </a:t>
            </a:r>
            <a:r>
              <a:rPr lang="nb-NO" dirty="0" err="1" smtClean="0"/>
              <a:t>Thermometer</a:t>
            </a:r>
            <a:r>
              <a:rPr lang="nb-NO" dirty="0" smtClean="0"/>
              <a:t> – 9bits 0.5</a:t>
            </a:r>
            <a:r>
              <a:rPr lang="nb-NO" baseline="0" dirty="0" smtClean="0"/>
              <a:t> grad nøyaktighet fra -55 til +125 grader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dirty="0" smtClean="0"/>
              <a:t>Compass </a:t>
            </a:r>
            <a:r>
              <a:rPr lang="nb-NO" b="0" dirty="0" err="1" smtClean="0"/>
              <a:t>Module</a:t>
            </a:r>
            <a:r>
              <a:rPr lang="nb-NO" b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74HC238 - 3 to 8 Line Decoder </a:t>
            </a:r>
            <a:r>
              <a:rPr lang="en-US" b="0" baseline="0" dirty="0" smtClean="0"/>
              <a:t> </a:t>
            </a:r>
            <a:r>
              <a:rPr lang="en-US" b="1" baseline="0" dirty="0" smtClean="0"/>
              <a:t>- </a:t>
            </a:r>
            <a:r>
              <a:rPr lang="en-US" dirty="0" smtClean="0"/>
              <a:t>increase the number of outputs</a:t>
            </a:r>
            <a:endParaRPr lang="nb-NO" b="0" dirty="0" smtClean="0"/>
          </a:p>
          <a:p>
            <a:endParaRPr lang="nb-NO" baseline="0" dirty="0" smtClean="0"/>
          </a:p>
          <a:p>
            <a:r>
              <a:rPr lang="nb-NO" b="1" baseline="0" dirty="0" err="1" smtClean="0"/>
              <a:t>Breakout</a:t>
            </a:r>
            <a:r>
              <a:rPr lang="nb-NO" b="1" baseline="0" dirty="0" smtClean="0"/>
              <a:t> Board: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dirty="0" smtClean="0"/>
              <a:t>Bluetooth Modem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dirty="0" err="1" smtClean="0"/>
              <a:t>Ultrasonic</a:t>
            </a:r>
            <a:r>
              <a:rPr lang="nb-NO" b="0" dirty="0" smtClean="0"/>
              <a:t> Range </a:t>
            </a:r>
            <a:r>
              <a:rPr lang="nb-NO" b="0" dirty="0" err="1" smtClean="0"/>
              <a:t>Finder</a:t>
            </a:r>
            <a:endParaRPr lang="nb-NO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66 Channel LS20031 GPS 5Hz Receiver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aseline="0" dirty="0" smtClean="0"/>
          </a:p>
          <a:p>
            <a:r>
              <a:rPr lang="nb-NO" b="1" baseline="0" dirty="0" smtClean="0"/>
              <a:t>Passive komponenter</a:t>
            </a:r>
          </a:p>
          <a:p>
            <a:r>
              <a:rPr lang="nb-NO" dirty="0" smtClean="0"/>
              <a:t>MOSFET</a:t>
            </a:r>
            <a:r>
              <a:rPr lang="nb-NO" baseline="0" dirty="0" smtClean="0"/>
              <a:t> 60V 30A</a:t>
            </a:r>
          </a:p>
          <a:p>
            <a:r>
              <a:rPr lang="nb-NO" baseline="0" dirty="0" smtClean="0"/>
              <a:t>LED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dirty="0" smtClean="0"/>
              <a:t>5-way </a:t>
            </a:r>
            <a:r>
              <a:rPr lang="nb-NO" b="0" dirty="0" err="1" smtClean="0"/>
              <a:t>Tactile</a:t>
            </a:r>
            <a:r>
              <a:rPr lang="nb-NO" b="0" dirty="0" smtClean="0"/>
              <a:t> Switch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dirty="0" err="1" smtClean="0"/>
              <a:t>Rotary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encoder</a:t>
            </a:r>
            <a:endParaRPr lang="nb-NO" b="0" dirty="0" smtClean="0"/>
          </a:p>
          <a:p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8959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Brytere og relé</a:t>
            </a:r>
            <a:r>
              <a:rPr lang="nb-NO" baseline="0" dirty="0" smtClean="0"/>
              <a:t> – mekaniske – lager </a:t>
            </a:r>
            <a:r>
              <a:rPr lang="nb-NO" baseline="0" dirty="0" err="1" smtClean="0"/>
              <a:t>bounce</a:t>
            </a:r>
            <a:r>
              <a:rPr lang="nb-NO" baseline="0" dirty="0" smtClean="0"/>
              <a:t> når de kobles til og fra. </a:t>
            </a:r>
          </a:p>
          <a:p>
            <a:endParaRPr lang="nb-NO" baseline="0" dirty="0" smtClean="0"/>
          </a:p>
          <a:p>
            <a:r>
              <a:rPr lang="nb-NO" baseline="0" dirty="0" smtClean="0"/>
              <a:t>For å unngå at det i verste fall blir registrert som flere trykk av på, f.eks. på en bryter, må vi ha en </a:t>
            </a:r>
            <a:r>
              <a:rPr lang="nb-NO" baseline="0" dirty="0" err="1" smtClean="0"/>
              <a:t>debounce</a:t>
            </a:r>
            <a:r>
              <a:rPr lang="nb-NO" baseline="0" dirty="0" smtClean="0"/>
              <a:t> funksjon. </a:t>
            </a:r>
          </a:p>
          <a:p>
            <a:endParaRPr lang="nb-NO" baseline="0" dirty="0" smtClean="0"/>
          </a:p>
          <a:p>
            <a:r>
              <a:rPr lang="nb-NO" baseline="0" dirty="0" smtClean="0"/>
              <a:t>Den kan lages elektronisk, eller programmeres. Aller enkleste, er i </a:t>
            </a:r>
            <a:r>
              <a:rPr lang="nb-NO" baseline="0" dirty="0" err="1" smtClean="0"/>
              <a:t>software</a:t>
            </a:r>
            <a:r>
              <a:rPr lang="nb-NO" baseline="0" dirty="0" smtClean="0"/>
              <a:t>, å vente litt før man kontrollerer tilstand, når et HIGH har blitt oppdaget. </a:t>
            </a:r>
          </a:p>
          <a:p>
            <a:endParaRPr lang="nb-NO" baseline="0" dirty="0" smtClean="0"/>
          </a:p>
          <a:p>
            <a:r>
              <a:rPr lang="nb-NO" baseline="0" dirty="0" smtClean="0"/>
              <a:t>F.eks. </a:t>
            </a:r>
            <a:r>
              <a:rPr lang="nb-NO" baseline="0" dirty="0" err="1" smtClean="0"/>
              <a:t>delayMicroseconds</a:t>
            </a:r>
            <a:r>
              <a:rPr lang="nb-NO" baseline="0" dirty="0" smtClean="0"/>
              <a:t>(10); - må testes for hver applikasjon </a:t>
            </a:r>
            <a:r>
              <a:rPr lang="nb-NO" baseline="0" smtClean="0"/>
              <a:t>og mekanisme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3858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9236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RS232	Serial, typisk opp til 115.200 </a:t>
            </a:r>
            <a:r>
              <a:rPr lang="nb-NO" dirty="0" err="1" smtClean="0"/>
              <a:t>kbps</a:t>
            </a:r>
            <a:endParaRPr lang="nb-NO" dirty="0" smtClean="0"/>
          </a:p>
          <a:p>
            <a:r>
              <a:rPr lang="nb-NO" dirty="0" smtClean="0"/>
              <a:t>TTL	</a:t>
            </a:r>
            <a:r>
              <a:rPr lang="nb-NO" dirty="0" err="1" smtClean="0"/>
              <a:t>Transitor</a:t>
            </a:r>
            <a:r>
              <a:rPr lang="nb-NO" dirty="0" smtClean="0"/>
              <a:t>-to-</a:t>
            </a:r>
            <a:r>
              <a:rPr lang="nb-NO" dirty="0" err="1" smtClean="0"/>
              <a:t>Transitor</a:t>
            </a:r>
            <a:r>
              <a:rPr lang="nb-NO" baseline="0" dirty="0" smtClean="0"/>
              <a:t> Logic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I2C	TWI – </a:t>
            </a:r>
            <a:r>
              <a:rPr lang="nb-NO" baseline="0" dirty="0" err="1" smtClean="0"/>
              <a:t>SMbus</a:t>
            </a:r>
            <a:r>
              <a:rPr lang="nb-NO" baseline="0" dirty="0" smtClean="0"/>
              <a:t> er et </a:t>
            </a:r>
            <a:r>
              <a:rPr lang="nb-NO" baseline="0" dirty="0" err="1" smtClean="0"/>
              <a:t>subset</a:t>
            </a:r>
            <a:r>
              <a:rPr lang="nb-NO" baseline="0" dirty="0" smtClean="0"/>
              <a:t> laget av Intel. Adresserbare «slaver» som svarer på meldinger fra «master» med en eller flere meldinger.</a:t>
            </a:r>
            <a:endParaRPr lang="nb-NO" dirty="0" smtClean="0"/>
          </a:p>
          <a:p>
            <a:endParaRPr lang="nb-NO" baseline="0" dirty="0" smtClean="0"/>
          </a:p>
          <a:p>
            <a:r>
              <a:rPr lang="nb-NO" baseline="0" dirty="0" smtClean="0"/>
              <a:t>SPI	Serial </a:t>
            </a:r>
            <a:r>
              <a:rPr lang="nb-NO" baseline="0" dirty="0" err="1" smtClean="0"/>
              <a:t>Peripheral</a:t>
            </a:r>
            <a:r>
              <a:rPr lang="nb-NO" baseline="0" dirty="0" smtClean="0"/>
              <a:t> Interface – synkron, full </a:t>
            </a:r>
            <a:r>
              <a:rPr lang="nb-NO" baseline="0" dirty="0" err="1" smtClean="0"/>
              <a:t>duplex</a:t>
            </a:r>
            <a:r>
              <a:rPr lang="nb-NO" baseline="0" dirty="0" smtClean="0"/>
              <a:t>, høyere </a:t>
            </a:r>
            <a:r>
              <a:rPr lang="nb-NO" baseline="0" dirty="0" err="1" smtClean="0"/>
              <a:t>throughput</a:t>
            </a:r>
            <a:endParaRPr lang="nb-NO" baseline="0" dirty="0" smtClean="0"/>
          </a:p>
          <a:p>
            <a:endParaRPr lang="nb-NO" baseline="0" dirty="0" smtClean="0"/>
          </a:p>
          <a:p>
            <a:r>
              <a:rPr lang="nb-NO" baseline="0" dirty="0" smtClean="0"/>
              <a:t>1-Wire	Som i2C men lenger rekkevidde og lavere hastighet. Strøm via data-lederen.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9539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Kopier ting inn der og så er du i gang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694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Jord er SOM OFTEST felles for alle komponenter</a:t>
            </a:r>
            <a:r>
              <a:rPr lang="nb-NO" baseline="0" dirty="0" smtClean="0"/>
              <a:t> og 0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0662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79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Ikke alle komponenter trives med PWM, men mange</a:t>
            </a:r>
            <a:r>
              <a:rPr lang="nb-NO" baseline="0" dirty="0" smtClean="0"/>
              <a:t> passer det meget godt til. «Intelligente» komponenter liker det sjelden. Passive komponenter funker det ofte bra på. F.eks. motorer, lamper/</a:t>
            </a:r>
            <a:r>
              <a:rPr lang="nb-NO" baseline="0" dirty="0" err="1" smtClean="0"/>
              <a:t>LEDer</a:t>
            </a:r>
            <a:r>
              <a:rPr lang="nb-NO" baseline="0" dirty="0" smtClean="0"/>
              <a:t>, høyttalere, </a:t>
            </a:r>
            <a:r>
              <a:rPr lang="nb-NO" baseline="0" dirty="0" err="1" smtClean="0"/>
              <a:t>piezoelementer</a:t>
            </a:r>
            <a:endParaRPr lang="nb-NO" baseline="0" dirty="0" smtClean="0"/>
          </a:p>
          <a:p>
            <a:endParaRPr lang="nb-NO" baseline="0" dirty="0" smtClean="0"/>
          </a:p>
          <a:p>
            <a:r>
              <a:rPr lang="nb-NO" baseline="0" dirty="0" smtClean="0"/>
              <a:t>Viktig: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Frekvens – tilpasses komponenten som skal styres. Høy frekvens gir høy effektivitet men krever mye av prosessoren.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ATmega328 har 5 PWM pinner. Disse styres av intern, separat logikk, slik at resten av programmet kjører uhindret.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4854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30C98-87A7-450B-894C-8B349726D47E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739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D2E66-283E-4F03-8E0D-8439357F43A5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580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42234D-A392-4D27-B81E-3CB2030A42B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04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16C79F-DCD7-4585-93B9-CF1F913CEE9A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92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00151"/>
            <a:ext cx="757118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0D479F-98E1-4849-AADA-CE040B552F80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7729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D51201-BFEC-41EC-8A13-94F0A07DEBD0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534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4AD46F-A7E9-4600-80EA-91AA6EFFB020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0394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2DDD1A-60B4-4896-8227-90C65829C411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9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7AFE96-0F8F-4F5B-88E4-66AC4F34D7FD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867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083C9-EC6C-4A37-B2EE-F10DB6EAAC7B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34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09F5EF-08B4-4350-BE76-8E11F67BD0F3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09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BD2065-691B-4BA0-8BE6-54878634EFAF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304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4948014"/>
            <a:ext cx="1043608" cy="195486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5616" y="1200151"/>
            <a:ext cx="7571184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FA88C3C-D0F8-44EE-A1D6-96EF1E0BFDF0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rduino.cc/en/Main/Softw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www.alldatasheet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iring.uniandes.edu.co/source/trunk/wiring/firmware/libraries/FS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center.com/" TargetMode="External"/><Relationship Id="rId2" Type="http://schemas.openxmlformats.org/officeDocument/2006/relationships/hyperlink" Target="http://fritzing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2303464" y="4407694"/>
            <a:ext cx="6840537" cy="485775"/>
          </a:xfrm>
        </p:spPr>
        <p:txBody>
          <a:bodyPr/>
          <a:lstStyle/>
          <a:p>
            <a:pPr algn="r"/>
            <a:r>
              <a:rPr lang="es-UY" sz="4800" b="1" dirty="0" err="1" smtClean="0">
                <a:solidFill>
                  <a:schemeClr val="bg1"/>
                </a:solidFill>
              </a:rPr>
              <a:t>Arduino</a:t>
            </a:r>
            <a:endParaRPr lang="es-ES" sz="48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03499"/>
            <a:ext cx="3240360" cy="22217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Seriell kommunikasjon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87573"/>
            <a:ext cx="5688632" cy="398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Utviklingsmiljø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800" dirty="0">
                <a:hlinkClick r:id="rId2"/>
              </a:rPr>
              <a:t>http://</a:t>
            </a:r>
            <a:r>
              <a:rPr lang="nb-NO" sz="2800" dirty="0" smtClean="0">
                <a:hlinkClick r:id="rId2"/>
              </a:rPr>
              <a:t>arduino.cc/en/Main/Software</a:t>
            </a:r>
            <a:endParaRPr lang="nb-NO" sz="2800" dirty="0" smtClean="0"/>
          </a:p>
          <a:p>
            <a:r>
              <a:rPr lang="nb-NO" sz="2800" dirty="0" smtClean="0"/>
              <a:t>Windows</a:t>
            </a:r>
          </a:p>
          <a:p>
            <a:pPr lvl="1"/>
            <a:r>
              <a:rPr lang="nb-NO" sz="2400" dirty="0" smtClean="0"/>
              <a:t>Device Manager</a:t>
            </a:r>
            <a:br>
              <a:rPr lang="nb-NO" sz="2400" dirty="0" smtClean="0"/>
            </a:br>
            <a:r>
              <a:rPr lang="nb-NO" sz="2400" dirty="0" smtClean="0"/>
              <a:t>.inf fil i Arduino katalogen</a:t>
            </a:r>
          </a:p>
          <a:p>
            <a:r>
              <a:rPr lang="nb-NO" sz="2800" dirty="0" smtClean="0"/>
              <a:t>USB A-B kabel</a:t>
            </a:r>
          </a:p>
          <a:p>
            <a:r>
              <a:rPr lang="nb-NO" sz="2800" dirty="0" smtClean="0"/>
              <a:t>Og </a:t>
            </a:r>
            <a:r>
              <a:rPr lang="nb-NO" sz="2800" smtClean="0"/>
              <a:t>mange andre</a:t>
            </a:r>
            <a:endParaRPr lang="nb-NO" sz="2800" dirty="0" smtClean="0"/>
          </a:p>
          <a:p>
            <a:pPr lvl="1"/>
            <a:r>
              <a:rPr lang="nb-NO" sz="2400" dirty="0" err="1" smtClean="0"/>
              <a:t>Eclipse</a:t>
            </a:r>
            <a:endParaRPr lang="nb-NO" sz="2400" dirty="0" smtClean="0"/>
          </a:p>
          <a:p>
            <a:pPr lvl="1"/>
            <a:r>
              <a:rPr lang="nb-NO" sz="2400" dirty="0" smtClean="0"/>
              <a:t>…</a:t>
            </a:r>
            <a:endParaRPr lang="nb-NO" sz="2400" dirty="0"/>
          </a:p>
          <a:p>
            <a:endParaRPr lang="nb-NO" sz="28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3478"/>
            <a:ext cx="1596336" cy="921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1775527"/>
            <a:ext cx="3542813" cy="216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79662"/>
            <a:ext cx="3384376" cy="307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09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Utviklingsmiljøet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400" dirty="0" smtClean="0"/>
              <a:t>IDE med forenklet C++ basert på «Processing»</a:t>
            </a:r>
          </a:p>
          <a:p>
            <a:r>
              <a:rPr lang="nb-NO" sz="2400" dirty="0" smtClean="0"/>
              <a:t>Et program kalles en «</a:t>
            </a:r>
            <a:r>
              <a:rPr lang="nb-NO" sz="2400" dirty="0" err="1" smtClean="0"/>
              <a:t>sketch</a:t>
            </a:r>
            <a:r>
              <a:rPr lang="nb-NO" sz="2400" dirty="0" smtClean="0"/>
              <a:t>» og har 2 hovedbestanddeler</a:t>
            </a:r>
          </a:p>
          <a:p>
            <a:pPr lvl="1"/>
            <a:r>
              <a:rPr lang="nb-NO" sz="2000" dirty="0" err="1" smtClean="0"/>
              <a:t>void</a:t>
            </a:r>
            <a:r>
              <a:rPr lang="nb-NO" sz="2000" dirty="0" smtClean="0"/>
              <a:t> </a:t>
            </a:r>
            <a:r>
              <a:rPr lang="nb-NO" sz="2000" dirty="0" err="1" smtClean="0"/>
              <a:t>setup</a:t>
            </a:r>
            <a:r>
              <a:rPr lang="nb-NO" sz="2000" dirty="0" smtClean="0"/>
              <a:t>()</a:t>
            </a:r>
          </a:p>
          <a:p>
            <a:pPr lvl="1"/>
            <a:r>
              <a:rPr lang="nb-NO" sz="2000" dirty="0" err="1" smtClean="0"/>
              <a:t>void</a:t>
            </a:r>
            <a:r>
              <a:rPr lang="nb-NO" sz="2000" dirty="0" smtClean="0"/>
              <a:t> loop()</a:t>
            </a:r>
          </a:p>
          <a:p>
            <a:r>
              <a:rPr lang="nb-NO" sz="2400" dirty="0" err="1" smtClean="0"/>
              <a:t>Ctrl+Shift+F</a:t>
            </a:r>
            <a:r>
              <a:rPr lang="nb-NO" sz="2400" dirty="0"/>
              <a:t>	</a:t>
            </a:r>
            <a:r>
              <a:rPr lang="nb-NO" sz="2400" dirty="0" smtClean="0"/>
              <a:t>slår opp hjelp</a:t>
            </a:r>
          </a:p>
          <a:p>
            <a:r>
              <a:rPr lang="nb-NO" sz="2400" dirty="0" err="1" smtClean="0"/>
              <a:t>Ctrl+R</a:t>
            </a:r>
            <a:r>
              <a:rPr lang="nb-NO" sz="2400" dirty="0" smtClean="0"/>
              <a:t>		</a:t>
            </a:r>
            <a:r>
              <a:rPr lang="nb-NO" sz="2400" dirty="0" err="1" smtClean="0"/>
              <a:t>compile</a:t>
            </a:r>
            <a:endParaRPr lang="nb-NO" sz="2400" dirty="0" smtClean="0"/>
          </a:p>
          <a:p>
            <a:r>
              <a:rPr lang="nb-NO" sz="2400" dirty="0" err="1" smtClean="0"/>
              <a:t>Ctrl+U</a:t>
            </a:r>
            <a:r>
              <a:rPr lang="nb-NO" sz="2400" dirty="0" smtClean="0"/>
              <a:t>		</a:t>
            </a:r>
            <a:r>
              <a:rPr lang="nb-NO" sz="2400" dirty="0" err="1" smtClean="0"/>
              <a:t>upload</a:t>
            </a:r>
            <a:r>
              <a:rPr lang="nb-NO" sz="2400" dirty="0" smtClean="0"/>
              <a:t> </a:t>
            </a:r>
            <a:br>
              <a:rPr lang="nb-NO" sz="2400" dirty="0" smtClean="0"/>
            </a:br>
            <a:r>
              <a:rPr lang="nb-NO" sz="2400" dirty="0" smtClean="0"/>
              <a:t>			</a:t>
            </a:r>
            <a:r>
              <a:rPr lang="nb-NO" sz="1600" dirty="0" smtClean="0"/>
              <a:t>(reset først hvis den feiler)</a:t>
            </a:r>
            <a:endParaRPr lang="nb-NO" sz="2400" dirty="0" smtClean="0"/>
          </a:p>
          <a:p>
            <a:endParaRPr lang="nb-NO" sz="2400" dirty="0" smtClean="0"/>
          </a:p>
          <a:p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3331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Biblioteker – </a:t>
            </a:r>
            <a:r>
              <a:rPr lang="nb-NO" dirty="0" err="1" smtClean="0"/>
              <a:t>libraries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b-NO" sz="2000" dirty="0" smtClean="0"/>
              <a:t>c</a:t>
            </a:r>
            <a:r>
              <a:rPr lang="nb-NO" sz="2000" dirty="0"/>
              <a:t>:\program files\arduino-1.0\</a:t>
            </a:r>
            <a:r>
              <a:rPr lang="nb-NO" sz="2000" dirty="0" err="1"/>
              <a:t>libraries</a:t>
            </a:r>
            <a:r>
              <a:rPr lang="nb-NO" sz="2000" dirty="0" smtClean="0"/>
              <a:t>\...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493363"/>
              </p:ext>
            </p:extLst>
          </p:nvPr>
        </p:nvGraphicFramePr>
        <p:xfrm>
          <a:off x="1547664" y="1635646"/>
          <a:ext cx="60960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5015880"/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000" dirty="0" err="1" smtClean="0"/>
                        <a:t>lib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/>
                        <a:t>funksjon</a:t>
                      </a:r>
                      <a:endParaRPr lang="nb-NO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EEPROM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reading and writing to "permanent" storage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Ethernet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for connecting to the internet using the Arduino Ethernet Shield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Firmata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for communicating with applications on the computer using a standard serial protocol.</a:t>
                      </a:r>
                      <a:endParaRPr lang="nb-NO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LiquidCrystal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for controlling liquid crystal displays (LCDs)</a:t>
                      </a:r>
                      <a:endParaRPr lang="nb-NO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SD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for reading and writing SD cards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Servo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for controlling servo motors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SPI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for communicating with devices using the Serial Peripheral Interface (SPI) Bus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SoftwareSerial</a:t>
                      </a:r>
                      <a:r>
                        <a:rPr lang="en-US" sz="1000" dirty="0" smtClean="0"/>
                        <a:t> 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for serial communication on any digital pins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Stepper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for controlling stepper motors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Wire</a:t>
                      </a:r>
                      <a:endParaRPr lang="nb-N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Two Wire Interface (TWI/I2C) for sending and receiving data over a net of devices or sensors. </a:t>
                      </a:r>
                      <a:endParaRPr lang="nb-NO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6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Breadboard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3" t="7784" r="5783" b="8710"/>
          <a:stretch/>
        </p:blipFill>
        <p:spPr bwMode="auto">
          <a:xfrm>
            <a:off x="1369640" y="924347"/>
            <a:ext cx="6255430" cy="4122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31590"/>
            <a:ext cx="554966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4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0538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+</a:t>
            </a:r>
            <a:endParaRPr lang="nb-NO" dirty="0">
              <a:solidFill>
                <a:srgbClr val="422C1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441"/>
            <a:ext cx="8229600" cy="857250"/>
          </a:xfrm>
        </p:spPr>
        <p:txBody>
          <a:bodyPr/>
          <a:lstStyle/>
          <a:p>
            <a:r>
              <a:rPr lang="nb-NO" dirty="0" err="1" smtClean="0">
                <a:solidFill>
                  <a:srgbClr val="422C16"/>
                </a:solidFill>
              </a:rPr>
              <a:t>Hello</a:t>
            </a:r>
            <a:r>
              <a:rPr lang="nb-NO" dirty="0" smtClean="0">
                <a:solidFill>
                  <a:srgbClr val="422C16"/>
                </a:solidFill>
              </a:rPr>
              <a:t> World - HW</a:t>
            </a:r>
            <a:endParaRPr lang="nb-NO" dirty="0">
              <a:solidFill>
                <a:srgbClr val="422C16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033166"/>
            <a:ext cx="2768600" cy="170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323528" y="2407196"/>
            <a:ext cx="1613526" cy="1656184"/>
          </a:xfrm>
          <a:prstGeom prst="wedgeRoundRectCallout">
            <a:avLst>
              <a:gd name="adj1" fmla="val 175146"/>
              <a:gd name="adj2" fmla="val 23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Jord</a:t>
            </a:r>
          </a:p>
          <a:p>
            <a:pPr algn="ctr"/>
            <a:r>
              <a:rPr lang="nb-NO" dirty="0" err="1" smtClean="0">
                <a:solidFill>
                  <a:srgbClr val="422C16"/>
                </a:solidFill>
              </a:rPr>
              <a:t>Vss</a:t>
            </a:r>
            <a:endParaRPr lang="nb-NO" dirty="0" smtClean="0">
              <a:solidFill>
                <a:srgbClr val="422C16"/>
              </a:solidFill>
            </a:endParaRPr>
          </a:p>
          <a:p>
            <a:pPr algn="ctr"/>
            <a:r>
              <a:rPr lang="nb-NO" dirty="0" smtClean="0">
                <a:solidFill>
                  <a:srgbClr val="422C16"/>
                </a:solidFill>
              </a:rPr>
              <a:t>V-</a:t>
            </a:r>
          </a:p>
          <a:p>
            <a:pPr algn="ctr"/>
            <a:r>
              <a:rPr lang="nb-NO" dirty="0" err="1" smtClean="0">
                <a:solidFill>
                  <a:srgbClr val="422C16"/>
                </a:solidFill>
              </a:rPr>
              <a:t>gnd</a:t>
            </a:r>
            <a:endParaRPr lang="nb-NO" dirty="0" smtClean="0">
              <a:solidFill>
                <a:srgbClr val="422C16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627784" y="4207396"/>
            <a:ext cx="2981678" cy="501549"/>
          </a:xfrm>
          <a:prstGeom prst="wedgeRoundRectCallout">
            <a:avLst>
              <a:gd name="adj1" fmla="val 38027"/>
              <a:gd name="adj2" fmla="val -35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Motstand </a:t>
            </a:r>
            <a:r>
              <a:rPr lang="nb-NO" dirty="0" err="1" smtClean="0">
                <a:solidFill>
                  <a:srgbClr val="422C16"/>
                </a:solidFill>
              </a:rPr>
              <a:t>ca</a:t>
            </a:r>
            <a:r>
              <a:rPr lang="nb-NO" dirty="0" smtClean="0">
                <a:solidFill>
                  <a:srgbClr val="422C16"/>
                </a:solidFill>
              </a:rPr>
              <a:t> 220</a:t>
            </a:r>
            <a:r>
              <a:rPr lang="el-GR" dirty="0" smtClean="0">
                <a:solidFill>
                  <a:srgbClr val="422C16"/>
                </a:solidFill>
              </a:rPr>
              <a:t>Ω</a:t>
            </a:r>
            <a:endParaRPr lang="nb-NO" dirty="0" smtClean="0">
              <a:solidFill>
                <a:srgbClr val="422C16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876256" y="3055268"/>
            <a:ext cx="1613526" cy="501549"/>
          </a:xfrm>
          <a:prstGeom prst="wedgeRoundRectCallout">
            <a:avLst>
              <a:gd name="adj1" fmla="val -111987"/>
              <a:gd name="adj2" fmla="val -870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LED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0152" y="1687116"/>
            <a:ext cx="432048" cy="7920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422C16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6732240" y="4165084"/>
            <a:ext cx="1613526" cy="543861"/>
          </a:xfrm>
          <a:prstGeom prst="wedgeRoundRectCallout">
            <a:avLst>
              <a:gd name="adj1" fmla="val -101597"/>
              <a:gd name="adj2" fmla="val -1891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Samme jord</a:t>
            </a:r>
          </a:p>
        </p:txBody>
      </p:sp>
      <p:sp>
        <p:nvSpPr>
          <p:cNvPr id="8" name="Rectangle 7"/>
          <p:cNvSpPr/>
          <p:nvPr/>
        </p:nvSpPr>
        <p:spPr>
          <a:xfrm>
            <a:off x="4015362" y="2479204"/>
            <a:ext cx="80710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b-NO" sz="1050" b="1" dirty="0" smtClean="0">
                <a:solidFill>
                  <a:srgbClr val="422C16"/>
                </a:solidFill>
              </a:rPr>
              <a:t>pin 13</a:t>
            </a:r>
            <a:endParaRPr lang="nb-NO" sz="1050" b="1" dirty="0">
              <a:solidFill>
                <a:srgbClr val="422C16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732" y="1589686"/>
            <a:ext cx="1543050" cy="89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76256" y="156549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+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2489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266" name="Picture 2" descr="http://www.ladyada.net/images/arduino/led13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2546"/>
            <a:ext cx="9165752" cy="613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4"/>
          <p:cNvSpPr/>
          <p:nvPr/>
        </p:nvSpPr>
        <p:spPr>
          <a:xfrm>
            <a:off x="7020272" y="1995686"/>
            <a:ext cx="1944216" cy="1080120"/>
          </a:xfrm>
          <a:prstGeom prst="cloudCallout">
            <a:avLst>
              <a:gd name="adj1" fmla="val -84818"/>
              <a:gd name="adj2" fmla="val 84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 smtClean="0">
                <a:solidFill>
                  <a:srgbClr val="422C16"/>
                </a:solidFill>
              </a:rPr>
              <a:t>1K</a:t>
            </a:r>
            <a:r>
              <a:rPr lang="el-GR" sz="1400" dirty="0" smtClean="0">
                <a:solidFill>
                  <a:srgbClr val="422C16"/>
                </a:solidFill>
              </a:rPr>
              <a:t>Ω</a:t>
            </a:r>
            <a:r>
              <a:rPr lang="nb-NO" sz="1400" dirty="0" smtClean="0">
                <a:solidFill>
                  <a:srgbClr val="422C16"/>
                </a:solidFill>
              </a:rPr>
              <a:t> funker også</a:t>
            </a:r>
            <a:endParaRPr lang="nb-NO" sz="1400" dirty="0">
              <a:solidFill>
                <a:srgbClr val="422C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3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Hello</a:t>
            </a:r>
            <a:r>
              <a:rPr lang="nb-NO" dirty="0" smtClean="0"/>
              <a:t> World - </a:t>
            </a:r>
            <a:r>
              <a:rPr lang="nb-NO" dirty="0" err="1" smtClean="0"/>
              <a:t>code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void setup() {                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(13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OUTPUT);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// Initialize pin 13 as output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void loop() {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(13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HIGH);   // set the LED on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delay(1000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      // wait for a second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(13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LOW);    // set the LED off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delay(1000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      // wait for a second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  <a:endParaRPr lang="nb-NO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6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Hello</a:t>
            </a:r>
            <a:r>
              <a:rPr lang="nb-NO" dirty="0" smtClean="0"/>
              <a:t> World 2.0 – </a:t>
            </a:r>
            <a:r>
              <a:rPr lang="nb-NO" dirty="0" err="1" smtClean="0"/>
              <a:t>code</a:t>
            </a:r>
            <a:r>
              <a:rPr lang="nb-NO" dirty="0" smtClean="0"/>
              <a:t> </a:t>
            </a:r>
            <a:r>
              <a:rPr lang="nb-NO" dirty="0" err="1" smtClean="0"/>
              <a:t>init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890713"/>
            <a:ext cx="5895975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0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Hello</a:t>
            </a:r>
            <a:r>
              <a:rPr lang="nb-NO" dirty="0" smtClean="0"/>
              <a:t> World 2.0 – </a:t>
            </a:r>
            <a:r>
              <a:rPr lang="nb-NO" dirty="0" err="1" smtClean="0"/>
              <a:t>softon</a:t>
            </a:r>
            <a:r>
              <a:rPr lang="nb-NO" dirty="0" smtClean="0"/>
              <a:t>/</a:t>
            </a:r>
            <a:r>
              <a:rPr lang="nb-NO" dirty="0" err="1" smtClean="0"/>
              <a:t>off</a:t>
            </a:r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1491630"/>
            <a:ext cx="829627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975054"/>
            <a:ext cx="5081671" cy="258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18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>
                <a:solidFill>
                  <a:schemeClr val="bg1"/>
                </a:solidFill>
              </a:rPr>
              <a:t>Agenda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608" y="1200151"/>
            <a:ext cx="7643192" cy="3394472"/>
          </a:xfrm>
        </p:spPr>
        <p:txBody>
          <a:bodyPr/>
          <a:lstStyle/>
          <a:p>
            <a:r>
              <a:rPr lang="nb-NO" sz="2400" dirty="0" smtClean="0"/>
              <a:t>Introduksjon </a:t>
            </a:r>
            <a:r>
              <a:rPr lang="nb-NO" sz="2400" dirty="0"/>
              <a:t>til Arduino</a:t>
            </a:r>
          </a:p>
          <a:p>
            <a:r>
              <a:rPr lang="nb-NO" sz="2400" dirty="0" smtClean="0"/>
              <a:t>Digitalkommunikasjon for </a:t>
            </a:r>
            <a:r>
              <a:rPr lang="nb-NO" sz="2400" dirty="0"/>
              <a:t>n00bs (hvis ikke alle kan forklare forskjellen på TTL, CMOS og RS232 signalering)</a:t>
            </a:r>
          </a:p>
          <a:p>
            <a:r>
              <a:rPr lang="nb-NO" sz="2400" dirty="0" smtClean="0"/>
              <a:t>Introduksjon </a:t>
            </a:r>
            <a:r>
              <a:rPr lang="nb-NO" sz="2400" dirty="0"/>
              <a:t>til Arduino IDE, hvordan finne frem</a:t>
            </a:r>
          </a:p>
          <a:p>
            <a:r>
              <a:rPr lang="nb-NO" sz="2400" dirty="0" smtClean="0"/>
              <a:t>Arduino </a:t>
            </a:r>
            <a:r>
              <a:rPr lang="nb-NO" sz="2400" dirty="0"/>
              <a:t>«</a:t>
            </a:r>
            <a:r>
              <a:rPr lang="nb-NO" sz="2400" dirty="0" err="1"/>
              <a:t>hello</a:t>
            </a:r>
            <a:r>
              <a:rPr lang="nb-NO" sz="2400" dirty="0"/>
              <a:t> </a:t>
            </a:r>
            <a:r>
              <a:rPr lang="nb-NO" sz="2400" dirty="0" err="1"/>
              <a:t>world</a:t>
            </a:r>
            <a:r>
              <a:rPr lang="nb-NO" sz="2400" dirty="0"/>
              <a:t>» 2.0 (Blinkende LED av og på, «soft» med PWM</a:t>
            </a:r>
            <a:r>
              <a:rPr lang="nb-NO" sz="2400" dirty="0" smtClean="0"/>
              <a:t>)</a:t>
            </a:r>
          </a:p>
          <a:p>
            <a:r>
              <a:rPr lang="nb-NO" sz="2400" dirty="0" smtClean="0"/>
              <a:t>Elektronikk 101</a:t>
            </a:r>
            <a:endParaRPr lang="nb-NO" sz="2400" dirty="0"/>
          </a:p>
          <a:p>
            <a:r>
              <a:rPr lang="nb-NO" sz="2400" dirty="0" smtClean="0"/>
              <a:t>Tolkning </a:t>
            </a:r>
            <a:r>
              <a:rPr lang="nb-NO" sz="2400" dirty="0"/>
              <a:t>av </a:t>
            </a:r>
            <a:r>
              <a:rPr lang="nb-NO" sz="2400" dirty="0" err="1"/>
              <a:t>rotary</a:t>
            </a:r>
            <a:r>
              <a:rPr lang="nb-NO" sz="2400" dirty="0"/>
              <a:t> </a:t>
            </a:r>
            <a:r>
              <a:rPr lang="nb-NO" sz="2400" dirty="0" err="1"/>
              <a:t>encoder</a:t>
            </a:r>
            <a:r>
              <a:rPr lang="nb-NO" sz="2400" dirty="0"/>
              <a:t>  (lage dimmer til </a:t>
            </a:r>
            <a:r>
              <a:rPr lang="nb-NO" sz="2400" dirty="0" err="1"/>
              <a:t>LEDen</a:t>
            </a:r>
            <a:r>
              <a:rPr lang="nb-NO" sz="2400" dirty="0" smtClean="0"/>
              <a:t>)</a:t>
            </a:r>
            <a:endParaRPr lang="nb-NO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Hello</a:t>
            </a:r>
            <a:r>
              <a:rPr lang="nb-NO" dirty="0" smtClean="0"/>
              <a:t> World 2.0 – body</a:t>
            </a:r>
            <a:endParaRPr lang="nb-N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131590"/>
            <a:ext cx="8001000" cy="378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75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PWM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Pulse-</a:t>
            </a:r>
            <a:r>
              <a:rPr lang="nb-NO" dirty="0" err="1" smtClean="0"/>
              <a:t>width</a:t>
            </a:r>
            <a:r>
              <a:rPr lang="nb-NO" dirty="0" smtClean="0"/>
              <a:t> </a:t>
            </a:r>
            <a:r>
              <a:rPr lang="nb-NO" dirty="0" err="1" smtClean="0"/>
              <a:t>modulation</a:t>
            </a:r>
            <a:r>
              <a:rPr lang="nb-NO" dirty="0" smtClean="0"/>
              <a:t> (PWM)</a:t>
            </a:r>
          </a:p>
          <a:p>
            <a:pPr lvl="1"/>
            <a:r>
              <a:rPr lang="nb-NO" dirty="0" smtClean="0"/>
              <a:t>en pinne holdes høy i en %-andel av tid</a:t>
            </a:r>
          </a:p>
          <a:p>
            <a:r>
              <a:rPr lang="nb-NO" dirty="0" smtClean="0"/>
              <a:t>Eksempel LED</a:t>
            </a:r>
          </a:p>
          <a:p>
            <a:pPr lvl="1"/>
            <a:r>
              <a:rPr lang="nb-NO" dirty="0" smtClean="0"/>
              <a:t>Dimmer</a:t>
            </a:r>
          </a:p>
          <a:p>
            <a:r>
              <a:rPr lang="nb-NO" dirty="0" smtClean="0"/>
              <a:t>HW (~) eller SW </a:t>
            </a:r>
            <a:br>
              <a:rPr lang="nb-NO" dirty="0" smtClean="0"/>
            </a:br>
            <a:r>
              <a:rPr lang="nb-NO" dirty="0" smtClean="0"/>
              <a:t>implementasjon</a:t>
            </a:r>
          </a:p>
          <a:p>
            <a:pPr lvl="1"/>
            <a:endParaRPr lang="nb-NO" dirty="0" smtClean="0"/>
          </a:p>
          <a:p>
            <a:endParaRPr lang="nb-NO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378" y="2283718"/>
            <a:ext cx="4273550" cy="258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91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627534"/>
            <a:ext cx="6800850" cy="444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7250"/>
          </a:xfrm>
        </p:spPr>
        <p:txBody>
          <a:bodyPr/>
          <a:lstStyle/>
          <a:p>
            <a:r>
              <a:rPr lang="nb-NO" dirty="0" err="1" smtClean="0"/>
              <a:t>Hello</a:t>
            </a:r>
            <a:r>
              <a:rPr lang="nb-NO" dirty="0" smtClean="0"/>
              <a:t> World 2.1 - </a:t>
            </a:r>
            <a:r>
              <a:rPr lang="nb-NO" dirty="0" err="1" smtClean="0"/>
              <a:t>code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856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PWM – </a:t>
            </a:r>
            <a:r>
              <a:rPr lang="nb-NO" dirty="0" err="1" smtClean="0"/>
              <a:t>Free</a:t>
            </a:r>
            <a:r>
              <a:rPr lang="nb-NO" dirty="0" smtClean="0"/>
              <a:t> </a:t>
            </a:r>
            <a:r>
              <a:rPr lang="nb-NO" dirty="0" err="1" smtClean="0"/>
              <a:t>goo</a:t>
            </a:r>
            <a:r>
              <a:rPr lang="nb-NO" dirty="0" smtClean="0"/>
              <a:t>!</a:t>
            </a:r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7" y="1023227"/>
            <a:ext cx="4324347" cy="3808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6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Mye brukte funksjoner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800" dirty="0" err="1" smtClean="0"/>
              <a:t>pinMode</a:t>
            </a:r>
            <a:r>
              <a:rPr lang="nb-NO" sz="2800" dirty="0" smtClean="0"/>
              <a:t>(&lt;pin&gt;, INPUT|OUTPUT)</a:t>
            </a:r>
          </a:p>
          <a:p>
            <a:pPr lvl="1"/>
            <a:r>
              <a:rPr lang="nb-NO" sz="2400" dirty="0" err="1" smtClean="0"/>
              <a:t>Default</a:t>
            </a:r>
            <a:r>
              <a:rPr lang="nb-NO" sz="2400" dirty="0" smtClean="0"/>
              <a:t> er INPUT </a:t>
            </a:r>
          </a:p>
          <a:p>
            <a:r>
              <a:rPr lang="nb-NO" sz="2800" dirty="0" err="1" smtClean="0"/>
              <a:t>digitalWrite</a:t>
            </a:r>
            <a:r>
              <a:rPr lang="nb-NO" sz="2800" dirty="0" smtClean="0"/>
              <a:t>() og </a:t>
            </a:r>
            <a:r>
              <a:rPr lang="nb-NO" sz="2800" dirty="0" err="1" smtClean="0"/>
              <a:t>digitalRead</a:t>
            </a:r>
            <a:r>
              <a:rPr lang="nb-NO" sz="2800" dirty="0" smtClean="0"/>
              <a:t>()</a:t>
            </a:r>
          </a:p>
          <a:p>
            <a:r>
              <a:rPr lang="nb-NO" sz="2800" dirty="0" err="1" smtClean="0"/>
              <a:t>analogWrite</a:t>
            </a:r>
            <a:r>
              <a:rPr lang="nb-NO" sz="2800" dirty="0" smtClean="0"/>
              <a:t>() og </a:t>
            </a:r>
            <a:r>
              <a:rPr lang="nb-NO" sz="2800" dirty="0" err="1" smtClean="0"/>
              <a:t>analogRead</a:t>
            </a:r>
            <a:r>
              <a:rPr lang="nb-NO" sz="2800" dirty="0" smtClean="0"/>
              <a:t>()</a:t>
            </a:r>
          </a:p>
          <a:p>
            <a:r>
              <a:rPr lang="nb-NO" sz="2800" dirty="0" err="1" smtClean="0"/>
              <a:t>delay</a:t>
            </a:r>
            <a:r>
              <a:rPr lang="nb-NO" sz="2800" dirty="0" smtClean="0"/>
              <a:t>() og </a:t>
            </a:r>
            <a:r>
              <a:rPr lang="nb-NO" sz="2800" dirty="0" err="1" smtClean="0"/>
              <a:t>millis</a:t>
            </a:r>
            <a:r>
              <a:rPr lang="nb-NO" sz="2800" dirty="0" smtClean="0"/>
              <a:t>()</a:t>
            </a:r>
          </a:p>
          <a:p>
            <a:r>
              <a:rPr lang="nb-NO" sz="2800" dirty="0" err="1" smtClean="0"/>
              <a:t>serial.Begin</a:t>
            </a:r>
            <a:r>
              <a:rPr lang="nb-NO" sz="2800" dirty="0" smtClean="0"/>
              <a:t>(9600); </a:t>
            </a:r>
          </a:p>
          <a:p>
            <a:pPr lvl="1"/>
            <a:r>
              <a:rPr lang="nb-NO" sz="2400" dirty="0" err="1" smtClean="0"/>
              <a:t>serial.println</a:t>
            </a:r>
            <a:r>
              <a:rPr lang="nb-NO" sz="2400" dirty="0" smtClean="0"/>
              <a:t>(&lt;val&gt;);</a:t>
            </a:r>
          </a:p>
          <a:p>
            <a:pPr lvl="1"/>
            <a:r>
              <a:rPr lang="nb-NO" sz="2400" dirty="0" smtClean="0"/>
              <a:t>(</a:t>
            </a:r>
            <a:r>
              <a:rPr lang="nb-NO" sz="2400" dirty="0" err="1" smtClean="0"/>
              <a:t>Ctrl+Shift+M</a:t>
            </a:r>
            <a:r>
              <a:rPr lang="nb-NO" sz="2400" dirty="0" smtClean="0"/>
              <a:t> gir Serial Monitor)</a:t>
            </a:r>
          </a:p>
        </p:txBody>
      </p:sp>
    </p:spTree>
    <p:extLst>
      <p:ext uri="{BB962C8B-B14F-4D97-AF65-F5344CB8AC3E}">
        <p14:creationId xmlns:p14="http://schemas.microsoft.com/office/powerpoint/2010/main" val="296850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Litt grunnleggende elektronikk</a:t>
            </a:r>
            <a:endParaRPr lang="nb-N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6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 smtClean="0"/>
              <a:t>Elektronikk 101 – passive komponenter</a:t>
            </a:r>
            <a:endParaRPr lang="nb-NO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00151"/>
            <a:ext cx="7200800" cy="3394472"/>
          </a:xfrm>
        </p:spPr>
        <p:txBody>
          <a:bodyPr/>
          <a:lstStyle/>
          <a:p>
            <a:r>
              <a:rPr lang="nb-NO" sz="2800" dirty="0" smtClean="0"/>
              <a:t>Motstand	</a:t>
            </a:r>
          </a:p>
          <a:p>
            <a:r>
              <a:rPr lang="nb-NO" sz="2800" dirty="0" smtClean="0"/>
              <a:t>Dioder</a:t>
            </a:r>
          </a:p>
          <a:p>
            <a:r>
              <a:rPr lang="nb-NO" sz="2800" dirty="0" smtClean="0"/>
              <a:t>Kondensator</a:t>
            </a:r>
          </a:p>
          <a:p>
            <a:r>
              <a:rPr lang="nb-NO" sz="2800" dirty="0" smtClean="0"/>
              <a:t>Transistor</a:t>
            </a:r>
          </a:p>
          <a:p>
            <a:r>
              <a:rPr lang="nb-NO" sz="2800" dirty="0" smtClean="0"/>
              <a:t>Ohm</a:t>
            </a:r>
          </a:p>
          <a:p>
            <a:r>
              <a:rPr lang="nb-NO" sz="2800" dirty="0" smtClean="0"/>
              <a:t>Toleranse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281845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 smtClean="0"/>
              <a:t>Elektronikk 101 – motstand</a:t>
            </a:r>
            <a:endParaRPr lang="nb-NO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00151"/>
            <a:ext cx="7704856" cy="3394472"/>
          </a:xfrm>
        </p:spPr>
        <p:txBody>
          <a:bodyPr/>
          <a:lstStyle/>
          <a:p>
            <a:r>
              <a:rPr lang="nb-NO" dirty="0" smtClean="0"/>
              <a:t>Fast</a:t>
            </a:r>
          </a:p>
          <a:p>
            <a:r>
              <a:rPr lang="nb-NO" dirty="0" smtClean="0"/>
              <a:t>Variabel</a:t>
            </a:r>
          </a:p>
          <a:p>
            <a:r>
              <a:rPr lang="nb-NO" dirty="0" smtClean="0"/>
              <a:t>PTC/NTC		(</a:t>
            </a:r>
            <a:r>
              <a:rPr lang="nb-NO" dirty="0" err="1" smtClean="0"/>
              <a:t>Thermistor</a:t>
            </a:r>
            <a:r>
              <a:rPr lang="nb-NO" dirty="0" smtClean="0"/>
              <a:t>)</a:t>
            </a:r>
          </a:p>
          <a:p>
            <a:r>
              <a:rPr lang="nb-NO" dirty="0" smtClean="0"/>
              <a:t>LDR			(</a:t>
            </a:r>
            <a:r>
              <a:rPr lang="nb-NO" dirty="0" err="1" smtClean="0"/>
              <a:t>Photoresistor</a:t>
            </a:r>
            <a:r>
              <a:rPr lang="nb-NO" dirty="0" smtClean="0"/>
              <a:t>)</a:t>
            </a:r>
          </a:p>
          <a:p>
            <a:pPr marL="0" indent="0">
              <a:buNone/>
            </a:pPr>
            <a:endParaRPr lang="nb-NO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28561" r="5069" b="29291"/>
          <a:stretch/>
        </p:blipFill>
        <p:spPr bwMode="auto">
          <a:xfrm>
            <a:off x="3707904" y="1262668"/>
            <a:ext cx="1219201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2" t="18983" r="10255" b="22034"/>
          <a:stretch/>
        </p:blipFill>
        <p:spPr bwMode="auto">
          <a:xfrm>
            <a:off x="3707904" y="1723306"/>
            <a:ext cx="1082040" cy="63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r="27471"/>
          <a:stretch/>
        </p:blipFill>
        <p:spPr bwMode="auto">
          <a:xfrm rot="5400000">
            <a:off x="3993350" y="2117155"/>
            <a:ext cx="511146" cy="108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31790"/>
            <a:ext cx="1048841" cy="56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05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 smtClean="0"/>
              <a:t>Elektronikk 101 – </a:t>
            </a:r>
            <a:r>
              <a:rPr lang="nb-NO" sz="2800" dirty="0"/>
              <a:t>Dioder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00151"/>
            <a:ext cx="7200800" cy="3394472"/>
          </a:xfrm>
        </p:spPr>
        <p:txBody>
          <a:bodyPr/>
          <a:lstStyle/>
          <a:p>
            <a:r>
              <a:rPr lang="nb-NO" dirty="0" smtClean="0"/>
              <a:t>P-N</a:t>
            </a:r>
          </a:p>
          <a:p>
            <a:r>
              <a:rPr lang="nb-NO" dirty="0" smtClean="0"/>
              <a:t>LED</a:t>
            </a:r>
          </a:p>
          <a:p>
            <a:r>
              <a:rPr lang="nb-NO" dirty="0" err="1" smtClean="0"/>
              <a:t>Zener</a:t>
            </a:r>
            <a:endParaRPr lang="nb-NO" dirty="0" smtClean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31590"/>
            <a:ext cx="3051175" cy="785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419873" y="1059582"/>
            <a:ext cx="1411684" cy="1412830"/>
            <a:chOff x="3419873" y="1059582"/>
            <a:chExt cx="1411684" cy="1412830"/>
          </a:xfrm>
        </p:grpSpPr>
        <p:pic>
          <p:nvPicPr>
            <p:cNvPr id="266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3" y="1059582"/>
              <a:ext cx="1411684" cy="14116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629425" y="2103080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/>
                <a:t>1N4001</a:t>
              </a:r>
              <a:endParaRPr lang="nb-NO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5" y="2859782"/>
            <a:ext cx="28384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9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 smtClean="0"/>
              <a:t>Elektronikk 101 – </a:t>
            </a:r>
            <a:r>
              <a:rPr lang="nb-NO" sz="2800" dirty="0"/>
              <a:t>Kondensator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00151"/>
            <a:ext cx="7200800" cy="3394472"/>
          </a:xfrm>
        </p:spPr>
        <p:txBody>
          <a:bodyPr/>
          <a:lstStyle/>
          <a:p>
            <a:r>
              <a:rPr lang="nb-NO" dirty="0" smtClean="0"/>
              <a:t>Lagrer strøm, måles i F </a:t>
            </a:r>
          </a:p>
          <a:p>
            <a:pPr lvl="1"/>
            <a:r>
              <a:rPr lang="nb-NO" dirty="0" smtClean="0"/>
              <a:t>Polariserte</a:t>
            </a:r>
          </a:p>
          <a:p>
            <a:pPr lvl="1"/>
            <a:r>
              <a:rPr lang="nb-NO" dirty="0" smtClean="0"/>
              <a:t>Upolariserte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45" y="2358533"/>
            <a:ext cx="1597826" cy="5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725" y="1785168"/>
            <a:ext cx="1585053" cy="5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0" t="19185" b="24371"/>
          <a:stretch/>
        </p:blipFill>
        <p:spPr bwMode="auto">
          <a:xfrm>
            <a:off x="5851855" y="1423361"/>
            <a:ext cx="1417930" cy="90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14664" r="10633" b="23676"/>
          <a:stretch/>
        </p:blipFill>
        <p:spPr bwMode="auto">
          <a:xfrm>
            <a:off x="5851855" y="2382371"/>
            <a:ext cx="1318261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43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Arduino?</a:t>
            </a:r>
            <a:endParaRPr lang="nb-NO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21540" y="2105786"/>
            <a:ext cx="1728192" cy="136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89943"/>
            <a:ext cx="2316818" cy="277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97093" y="1400458"/>
            <a:ext cx="197708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Hardware</a:t>
            </a:r>
            <a:endParaRPr lang="en-US" sz="28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29698" y="1257603"/>
            <a:ext cx="197708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Utviklingsmiljø</a:t>
            </a:r>
            <a:endParaRPr lang="en-US" sz="28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067694"/>
            <a:ext cx="2778357" cy="269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796136" y="1203598"/>
            <a:ext cx="277835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Community</a:t>
            </a:r>
          </a:p>
          <a:p>
            <a:pPr algn="ctr"/>
            <a:r>
              <a:rPr lang="en-US" sz="2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arduino.cc/forum</a:t>
            </a:r>
            <a:endParaRPr lang="en-US" sz="20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55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 smtClean="0"/>
              <a:t>Elektronikk 101 – </a:t>
            </a:r>
            <a:r>
              <a:rPr lang="nb-NO" sz="2800" dirty="0"/>
              <a:t>Transistor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00151"/>
            <a:ext cx="3744416" cy="3394472"/>
          </a:xfrm>
        </p:spPr>
        <p:txBody>
          <a:bodyPr/>
          <a:lstStyle/>
          <a:p>
            <a:r>
              <a:rPr lang="nb-NO" sz="2800" dirty="0" smtClean="0"/>
              <a:t>Forsterker strøm</a:t>
            </a:r>
          </a:p>
          <a:p>
            <a:pPr lvl="1"/>
            <a:r>
              <a:rPr lang="nb-NO" sz="2400" dirty="0" smtClean="0"/>
              <a:t>BJT: NPN, PNP</a:t>
            </a:r>
          </a:p>
          <a:p>
            <a:pPr lvl="2"/>
            <a:r>
              <a:rPr lang="nb-NO" sz="2000" dirty="0" smtClean="0"/>
              <a:t>Base, </a:t>
            </a:r>
            <a:r>
              <a:rPr lang="nb-NO" sz="2000" dirty="0" err="1" smtClean="0"/>
              <a:t>Collector</a:t>
            </a:r>
            <a:r>
              <a:rPr lang="nb-NO" sz="2000" dirty="0" smtClean="0"/>
              <a:t>, Emitter</a:t>
            </a:r>
          </a:p>
          <a:p>
            <a:pPr lvl="1"/>
            <a:r>
              <a:rPr lang="nb-NO" sz="2400" dirty="0" smtClean="0"/>
              <a:t>(MOS)FET</a:t>
            </a:r>
          </a:p>
          <a:p>
            <a:pPr lvl="2"/>
            <a:r>
              <a:rPr lang="nb-NO" sz="2000" dirty="0" smtClean="0"/>
              <a:t>Ofte brukt i høyeffekts logiske kretser raskt </a:t>
            </a:r>
            <a:r>
              <a:rPr lang="nb-NO" sz="2000" dirty="0" err="1" smtClean="0"/>
              <a:t>switchehastighet</a:t>
            </a:r>
            <a:r>
              <a:rPr lang="nb-NO" sz="2000" dirty="0" smtClean="0"/>
              <a:t> og høy effekt (A)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75606"/>
            <a:ext cx="1589087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975170"/>
            <a:ext cx="1080120" cy="77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075806"/>
            <a:ext cx="1799158" cy="179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6228184" y="2224931"/>
            <a:ext cx="2232248" cy="1080120"/>
          </a:xfrm>
          <a:prstGeom prst="cloudCallout">
            <a:avLst>
              <a:gd name="adj1" fmla="val -43704"/>
              <a:gd name="adj2" fmla="val -546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smtClean="0">
                <a:solidFill>
                  <a:schemeClr val="tx1"/>
                </a:solidFill>
              </a:rPr>
              <a:t>Vær obs på om </a:t>
            </a:r>
            <a:r>
              <a:rPr lang="nb-NO" sz="1100" dirty="0" err="1" smtClean="0">
                <a:solidFill>
                  <a:schemeClr val="tx1"/>
                </a:solidFill>
              </a:rPr>
              <a:t>dataark</a:t>
            </a:r>
            <a:r>
              <a:rPr lang="nb-NO" sz="1100" dirty="0" smtClean="0">
                <a:solidFill>
                  <a:schemeClr val="tx1"/>
                </a:solidFill>
              </a:rPr>
              <a:t> viser bilde fra undersiden eller oversiden</a:t>
            </a:r>
            <a:endParaRPr lang="nb-NO" sz="1100" dirty="0">
              <a:solidFill>
                <a:schemeClr val="tx1"/>
              </a:solidFill>
            </a:endParaRPr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9501"/>
            <a:ext cx="3320219" cy="45367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512" y="267493"/>
            <a:ext cx="3828952" cy="463721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3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b-NO" sz="3600" dirty="0"/>
                  <a:t>Elektronikk 101 – Ohm</a:t>
                </a:r>
                <a14:m>
                  <m:oMath xmlns:m="http://schemas.openxmlformats.org/officeDocument/2006/math">
                    <m:r>
                      <a:rPr lang="el-GR" sz="4800" i="1">
                        <a:latin typeface="Cambria Math"/>
                      </a:rPr>
                      <m:t>Ω</m:t>
                    </m:r>
                  </m:oMath>
                </a14:m>
                <a:endParaRPr lang="nb-NO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47664" y="1419622"/>
                <a:ext cx="799834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/>
                        </a:rPr>
                        <m:t>𝐼</m:t>
                      </m:r>
                      <m:r>
                        <a:rPr lang="nb-NO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nb-NO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nb-NO" b="0" i="1" smtClean="0">
                              <a:latin typeface="Cambria Math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419622"/>
                <a:ext cx="799834" cy="6090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47664" y="2427734"/>
            <a:ext cx="6512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nb-NO" dirty="0"/>
              <a:t>	</a:t>
            </a:r>
            <a:r>
              <a:rPr lang="nb-NO" dirty="0" smtClean="0"/>
              <a:t>er strøm, </a:t>
            </a:r>
            <a:r>
              <a:rPr lang="nb-NO" i="1" dirty="0" err="1" smtClean="0"/>
              <a:t>current</a:t>
            </a:r>
            <a:r>
              <a:rPr lang="nb-NO" dirty="0" smtClean="0"/>
              <a:t> og måles i A, Ampere, </a:t>
            </a:r>
            <a:r>
              <a:rPr lang="nb-NO" dirty="0" err="1" smtClean="0"/>
              <a:t>mA</a:t>
            </a:r>
            <a:r>
              <a:rPr lang="nb-NO" dirty="0" smtClean="0"/>
              <a:t>, osv.</a:t>
            </a:r>
          </a:p>
          <a:p>
            <a:r>
              <a:rPr lang="nb-NO" b="1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nb-NO" dirty="0"/>
              <a:t>	</a:t>
            </a:r>
            <a:r>
              <a:rPr lang="nb-NO" dirty="0" smtClean="0"/>
              <a:t>er spenning, </a:t>
            </a:r>
            <a:r>
              <a:rPr lang="nb-NO" i="1" dirty="0" err="1" smtClean="0"/>
              <a:t>voltage</a:t>
            </a:r>
            <a:r>
              <a:rPr lang="nb-NO" dirty="0" smtClean="0"/>
              <a:t> og måles i V, Volt, mV, osv.</a:t>
            </a:r>
          </a:p>
          <a:p>
            <a:r>
              <a:rPr lang="nb-NO" b="1" i="1" dirty="0" smtClean="0">
                <a:latin typeface="Times New Roman" pitchFamily="18" charset="0"/>
                <a:cs typeface="Times New Roman" pitchFamily="18" charset="0"/>
              </a:rPr>
              <a:t>R	</a:t>
            </a:r>
            <a:r>
              <a:rPr lang="nb-NO" dirty="0" smtClean="0"/>
              <a:t>er motstand, </a:t>
            </a:r>
            <a:r>
              <a:rPr lang="nb-NO" i="1" dirty="0" err="1" smtClean="0"/>
              <a:t>resistance</a:t>
            </a:r>
            <a:r>
              <a:rPr lang="nb-NO" dirty="0" smtClean="0"/>
              <a:t>, og måles i </a:t>
            </a:r>
            <a:r>
              <a:rPr lang="el-GR" dirty="0" smtClean="0"/>
              <a:t>Ω</a:t>
            </a:r>
            <a:r>
              <a:rPr lang="nb-NO" dirty="0" smtClean="0"/>
              <a:t>, Ohm, k</a:t>
            </a:r>
            <a:r>
              <a:rPr lang="el-GR" dirty="0" smtClean="0"/>
              <a:t>Ω</a:t>
            </a:r>
            <a:r>
              <a:rPr lang="nb-NO" dirty="0" smtClean="0"/>
              <a:t>, osv.</a:t>
            </a:r>
          </a:p>
          <a:p>
            <a:r>
              <a:rPr lang="nb-NO" b="1" i="1" dirty="0" smtClean="0">
                <a:latin typeface="Times New Roman" pitchFamily="18" charset="0"/>
                <a:cs typeface="Times New Roman" pitchFamily="18" charset="0"/>
              </a:rPr>
              <a:t>P	</a:t>
            </a:r>
            <a:r>
              <a:rPr lang="nb-NO" dirty="0" smtClean="0"/>
              <a:t>er effekt, </a:t>
            </a:r>
            <a:r>
              <a:rPr lang="nb-NO" i="1" dirty="0" err="1" smtClean="0"/>
              <a:t>power</a:t>
            </a:r>
            <a:r>
              <a:rPr lang="nb-NO" dirty="0" smtClean="0"/>
              <a:t>, og måles i W, Watt, mW, </a:t>
            </a:r>
            <a:endParaRPr lang="nb-NO" dirty="0"/>
          </a:p>
        </p:txBody>
      </p:sp>
      <p:sp>
        <p:nvSpPr>
          <p:cNvPr id="9" name="Rectangle 8"/>
          <p:cNvSpPr/>
          <p:nvPr/>
        </p:nvSpPr>
        <p:spPr>
          <a:xfrm>
            <a:off x="0" y="438414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Husk </a:t>
            </a:r>
            <a:r>
              <a:rPr lang="en-US" sz="4000" b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desimalplassen</a:t>
            </a:r>
            <a:endParaRPr lang="en-US" sz="4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07" y="0"/>
            <a:ext cx="1728193" cy="1283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8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115614" y="205979"/>
                <a:ext cx="7571185" cy="857250"/>
              </a:xfrm>
            </p:spPr>
            <p:txBody>
              <a:bodyPr/>
              <a:lstStyle/>
              <a:p>
                <a:pPr algn="l"/>
                <a:r>
                  <a:rPr lang="nb-NO" dirty="0" smtClean="0"/>
                  <a:t>Elektronikk 101 – Ohm </a:t>
                </a:r>
                <a14:m>
                  <m:oMath xmlns:m="http://schemas.openxmlformats.org/officeDocument/2006/math">
                    <m:r>
                      <a:rPr lang="el-GR" sz="6000" i="1" smtClean="0">
                        <a:latin typeface="Cambria Math"/>
                      </a:rPr>
                      <m:t>Ω</m:t>
                    </m:r>
                  </m:oMath>
                </a14:m>
                <a:endParaRPr lang="nb-NO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15614" y="205979"/>
                <a:ext cx="7571185" cy="857250"/>
              </a:xfrm>
              <a:blipFill rotWithShape="1">
                <a:blip r:embed="rId3"/>
                <a:stretch>
                  <a:fillRect l="-3221" b="-3785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196087"/>
            <a:ext cx="3240361" cy="2406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95582"/>
            <a:ext cx="1800200" cy="347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159731" y="2643758"/>
            <a:ext cx="576064" cy="10660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215383"/>
            <a:ext cx="6186487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8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Elektronikk 101 - toleranse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800" dirty="0" smtClean="0"/>
              <a:t>Vanlig toleranse er fra 1% til 10% eller mer</a:t>
            </a:r>
          </a:p>
          <a:p>
            <a:pPr lvl="1"/>
            <a:r>
              <a:rPr lang="nb-NO" sz="2400" dirty="0" smtClean="0"/>
              <a:t>5V regulator LM7805, 4% gir 4.8-5.2V</a:t>
            </a:r>
          </a:p>
          <a:p>
            <a:pPr lvl="1"/>
            <a:r>
              <a:rPr lang="nb-NO" sz="2400" dirty="0"/>
              <a:t>220</a:t>
            </a:r>
            <a:r>
              <a:rPr lang="el-GR" sz="2400" dirty="0"/>
              <a:t>Ω</a:t>
            </a:r>
            <a:r>
              <a:rPr lang="nb-NO" sz="2400" dirty="0"/>
              <a:t> motstand (Rød-Rød-Brun-Gull, 5</a:t>
            </a:r>
            <a:r>
              <a:rPr lang="nb-NO" sz="2400" dirty="0" smtClean="0"/>
              <a:t>%)</a:t>
            </a:r>
          </a:p>
          <a:p>
            <a:pPr lvl="2"/>
            <a:r>
              <a:rPr lang="nb-NO" sz="2000" dirty="0" smtClean="0"/>
              <a:t>209</a:t>
            </a:r>
            <a:r>
              <a:rPr lang="el-GR" sz="2000" dirty="0"/>
              <a:t>Ω</a:t>
            </a:r>
            <a:r>
              <a:rPr lang="nb-NO" sz="2000" dirty="0"/>
              <a:t> – 231</a:t>
            </a:r>
            <a:r>
              <a:rPr lang="el-GR" sz="2000" dirty="0" smtClean="0"/>
              <a:t>Ω</a:t>
            </a:r>
            <a:endParaRPr lang="nb-NO" sz="2000" dirty="0" smtClean="0"/>
          </a:p>
          <a:p>
            <a:endParaRPr lang="nb-NO" dirty="0"/>
          </a:p>
          <a:p>
            <a:r>
              <a:rPr lang="nb-NO" dirty="0" smtClean="0"/>
              <a:t>Kjøp et bra multimeter – mål!</a:t>
            </a:r>
          </a:p>
          <a:p>
            <a:r>
              <a:rPr lang="nb-NO" sz="2400" dirty="0" smtClean="0"/>
              <a:t>Les data-arkene! </a:t>
            </a:r>
            <a:r>
              <a:rPr lang="nb-NO" sz="2400" dirty="0" smtClean="0">
                <a:hlinkClick r:id="rId2"/>
              </a:rPr>
              <a:t>www.alldatasheet.com</a:t>
            </a:r>
            <a:endParaRPr lang="nb-NO" sz="2400" dirty="0" smtClean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629933"/>
            <a:ext cx="2862263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094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2" y="3310673"/>
            <a:ext cx="1370031" cy="1370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Elektronikk 101 - motstand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5" y="1200151"/>
            <a:ext cx="7776865" cy="3171799"/>
          </a:xfrm>
        </p:spPr>
        <p:txBody>
          <a:bodyPr/>
          <a:lstStyle/>
          <a:p>
            <a:r>
              <a:rPr lang="nb-NO" sz="2400" dirty="0" smtClean="0"/>
              <a:t>Komponenter må tåle effekten de utsettes for</a:t>
            </a:r>
          </a:p>
          <a:p>
            <a:r>
              <a:rPr lang="nb-NO" sz="2400" dirty="0" smtClean="0"/>
              <a:t>P, effekt (watt) på ting</a:t>
            </a:r>
          </a:p>
          <a:p>
            <a:pPr marL="457200" lvl="1" indent="0">
              <a:buNone/>
            </a:pPr>
            <a:r>
              <a:rPr lang="nb-NO" sz="2000" dirty="0" smtClean="0"/>
              <a:t>4.8^2 / 209 = 0.1102 (watt)</a:t>
            </a:r>
          </a:p>
          <a:p>
            <a:pPr marL="457200" lvl="1" indent="0">
              <a:buNone/>
            </a:pPr>
            <a:r>
              <a:rPr lang="nb-NO" sz="2000" dirty="0" smtClean="0"/>
              <a:t>5.2^2 / 231 = 0.1171 (watt)</a:t>
            </a:r>
          </a:p>
          <a:p>
            <a:pPr marL="457200" lvl="1" indent="0">
              <a:buNone/>
            </a:pPr>
            <a:r>
              <a:rPr lang="nb-NO" sz="2000" dirty="0" smtClean="0"/>
              <a:t>1/8W motstand = 0,125W</a:t>
            </a:r>
          </a:p>
          <a:p>
            <a:r>
              <a:rPr lang="nb-NO" sz="2800" dirty="0" smtClean="0"/>
              <a:t>Overdriv</a:t>
            </a:r>
          </a:p>
          <a:p>
            <a:r>
              <a:rPr lang="nb-NO" sz="2800" dirty="0" smtClean="0"/>
              <a:t>Husk – det blir til  </a:t>
            </a:r>
            <a:r>
              <a:rPr lang="nb-NO" sz="2800" b="1" dirty="0" smtClean="0">
                <a:solidFill>
                  <a:schemeClr val="bg1"/>
                </a:solidFill>
              </a:rPr>
              <a:t>varme!</a:t>
            </a:r>
            <a:endParaRPr lang="nb-NO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399350"/>
            <a:ext cx="3240361" cy="2406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768244" y="2252429"/>
            <a:ext cx="576064" cy="10660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34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600" dirty="0" smtClean="0"/>
              <a:t>Elektronikk 101 - spenningsdeler</a:t>
            </a:r>
            <a:endParaRPr lang="nb-NO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00151"/>
            <a:ext cx="5184576" cy="3394472"/>
          </a:xfrm>
        </p:spPr>
        <p:txBody>
          <a:bodyPr/>
          <a:lstStyle/>
          <a:p>
            <a:r>
              <a:rPr lang="nb-NO" dirty="0" smtClean="0"/>
              <a:t>Meget anvendelig krets</a:t>
            </a:r>
          </a:p>
          <a:p>
            <a:pPr lvl="1"/>
            <a:r>
              <a:rPr lang="nb-NO" dirty="0" smtClean="0"/>
              <a:t>Reduserer spenning til å passe applikasjoner</a:t>
            </a:r>
          </a:p>
          <a:p>
            <a:r>
              <a:rPr lang="nb-NO" dirty="0" smtClean="0"/>
              <a:t>Et potensiometer er en spenningsdeler</a:t>
            </a:r>
          </a:p>
          <a:p>
            <a:pPr lvl="1"/>
            <a:r>
              <a:rPr lang="nb-NO" dirty="0" smtClean="0"/>
              <a:t>Et </a:t>
            </a:r>
            <a:r>
              <a:rPr lang="nb-NO" dirty="0" err="1" smtClean="0"/>
              <a:t>trimpot</a:t>
            </a:r>
            <a:r>
              <a:rPr lang="nb-NO" dirty="0" smtClean="0"/>
              <a:t> kan brukes til å </a:t>
            </a:r>
            <a:r>
              <a:rPr lang="nb-NO" dirty="0" err="1" smtClean="0"/>
              <a:t>fintune</a:t>
            </a:r>
            <a:r>
              <a:rPr lang="nb-NO" dirty="0" smtClean="0"/>
              <a:t> en sensor</a:t>
            </a:r>
          </a:p>
          <a:p>
            <a:endParaRPr lang="nb-NO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987574"/>
            <a:ext cx="2289979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3157199"/>
            <a:ext cx="2289979" cy="179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3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Digitalteknikk – pull up/</a:t>
            </a:r>
            <a:r>
              <a:rPr lang="nb-NO" dirty="0" err="1" smtClean="0"/>
              <a:t>down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Brukes for å ha en kjent tilstand på pinner uten kontinuerlig input</a:t>
            </a:r>
            <a:endParaRPr lang="nb-NO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39" y="2283718"/>
            <a:ext cx="3810000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6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808" y="205979"/>
            <a:ext cx="5842992" cy="857250"/>
          </a:xfrm>
        </p:spPr>
        <p:txBody>
          <a:bodyPr/>
          <a:lstStyle/>
          <a:p>
            <a:r>
              <a:rPr lang="nb-NO" sz="4000" dirty="0" smtClean="0"/>
              <a:t>Den magiske grå røyken</a:t>
            </a:r>
            <a:endParaRPr lang="nb-NO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16" y="1200151"/>
            <a:ext cx="5770984" cy="3394472"/>
          </a:xfrm>
        </p:spPr>
        <p:txBody>
          <a:bodyPr/>
          <a:lstStyle/>
          <a:p>
            <a:r>
              <a:rPr lang="nb-NO" dirty="0" smtClean="0"/>
              <a:t>Hvordan «drepe» en Arduino</a:t>
            </a:r>
          </a:p>
          <a:p>
            <a:pPr lvl="1"/>
            <a:r>
              <a:rPr lang="nb-NO" dirty="0" smtClean="0"/>
              <a:t>Kortslutning</a:t>
            </a:r>
          </a:p>
          <a:p>
            <a:pPr lvl="1"/>
            <a:r>
              <a:rPr lang="nb-NO" dirty="0" smtClean="0"/>
              <a:t>Drive elektromekanikk direkte</a:t>
            </a:r>
          </a:p>
          <a:p>
            <a:pPr lvl="1"/>
            <a:r>
              <a:rPr lang="nb-NO" b="1" dirty="0" smtClean="0"/>
              <a:t>*Maks* </a:t>
            </a:r>
            <a:r>
              <a:rPr lang="nb-NO" dirty="0" smtClean="0"/>
              <a:t>40mA på GPIO</a:t>
            </a:r>
          </a:p>
          <a:p>
            <a:r>
              <a:rPr lang="nb-NO" dirty="0" smtClean="0"/>
              <a:t>Har du flaks, er det bare den ene pinnen som ryker!</a:t>
            </a:r>
            <a:endParaRPr lang="nb-NO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800659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84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Rotary</a:t>
            </a:r>
            <a:r>
              <a:rPr lang="nb-NO" dirty="0" smtClean="0"/>
              <a:t> Encoder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4340" name="Picture 4" descr="http://www.ethermania.com/shop/images/large/products/318-ENC130175F-12PS_L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51209"/>
            <a:ext cx="4051300" cy="35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50" y="1151208"/>
            <a:ext cx="3977156" cy="206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6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Rotary</a:t>
            </a:r>
            <a:r>
              <a:rPr lang="nb-NO" dirty="0" smtClean="0"/>
              <a:t> Encoder - HW </a:t>
            </a:r>
            <a:endParaRPr lang="nb-NO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67" y="1184969"/>
            <a:ext cx="3972705" cy="380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74" y="129025"/>
            <a:ext cx="8191289" cy="488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55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Hardware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203598"/>
            <a:ext cx="7499176" cy="3394472"/>
          </a:xfrm>
        </p:spPr>
        <p:txBody>
          <a:bodyPr/>
          <a:lstStyle/>
          <a:p>
            <a:r>
              <a:rPr lang="nb-NO" sz="2000" dirty="0" smtClean="0"/>
              <a:t>Open Source </a:t>
            </a:r>
            <a:r>
              <a:rPr lang="nb-NO" sz="2000" dirty="0" err="1" smtClean="0"/>
              <a:t>Physical</a:t>
            </a:r>
            <a:r>
              <a:rPr lang="nb-NO" sz="2000" dirty="0" smtClean="0"/>
              <a:t> Computing</a:t>
            </a:r>
          </a:p>
          <a:p>
            <a:pPr lvl="1"/>
            <a:r>
              <a:rPr lang="nb-NO" sz="1800" dirty="0" smtClean="0"/>
              <a:t>Moduler til ferdige produkter</a:t>
            </a:r>
          </a:p>
          <a:p>
            <a:pPr lvl="1"/>
            <a:r>
              <a:rPr lang="nb-NO" sz="1800" dirty="0" smtClean="0"/>
              <a:t>Åpent design til </a:t>
            </a:r>
            <a:r>
              <a:rPr lang="nb-NO" sz="1800" dirty="0" err="1" smtClean="0"/>
              <a:t>prototyping</a:t>
            </a:r>
            <a:r>
              <a:rPr lang="nb-NO" sz="1800" dirty="0" smtClean="0"/>
              <a:t> av masseproduksjon</a:t>
            </a:r>
          </a:p>
          <a:p>
            <a:r>
              <a:rPr lang="nb-NO" sz="2000" dirty="0" smtClean="0"/>
              <a:t>AVR ATMega328p</a:t>
            </a:r>
          </a:p>
          <a:p>
            <a:pPr lvl="1"/>
            <a:r>
              <a:rPr lang="nb-NO" sz="1800" dirty="0" smtClean="0"/>
              <a:t>8 bit RISC 16 </a:t>
            </a:r>
            <a:r>
              <a:rPr lang="nb-NO" sz="1800" dirty="0" err="1" smtClean="0"/>
              <a:t>mHz</a:t>
            </a:r>
            <a:r>
              <a:rPr lang="nb-NO" sz="1800" dirty="0" smtClean="0"/>
              <a:t> (1-20mHz)</a:t>
            </a:r>
          </a:p>
          <a:p>
            <a:r>
              <a:rPr lang="nb-NO" sz="2000" dirty="0" smtClean="0"/>
              <a:t>Strøm, USB, kommunikasjon, «</a:t>
            </a:r>
            <a:r>
              <a:rPr lang="nb-NO" sz="2000" dirty="0" err="1" smtClean="0"/>
              <a:t>headers</a:t>
            </a:r>
            <a:r>
              <a:rPr lang="nb-NO" sz="2000" dirty="0" smtClean="0"/>
              <a:t>»</a:t>
            </a:r>
          </a:p>
          <a:p>
            <a:r>
              <a:rPr lang="nb-NO" sz="2000" dirty="0" smtClean="0"/>
              <a:t>AVR designet i Trondheim av 2 studenter og utviklet/</a:t>
            </a:r>
            <a:r>
              <a:rPr lang="nb-NO" sz="2000" dirty="0" err="1" smtClean="0"/>
              <a:t>produktifisert</a:t>
            </a:r>
            <a:r>
              <a:rPr lang="nb-NO" sz="2000" dirty="0" smtClean="0"/>
              <a:t> av Nordic VLSI så </a:t>
            </a:r>
            <a:r>
              <a:rPr lang="nb-NO" sz="2000" dirty="0" err="1" smtClean="0"/>
              <a:t>Atmel</a:t>
            </a:r>
            <a:endParaRPr lang="nb-NO" sz="2000" dirty="0" smtClean="0"/>
          </a:p>
          <a:p>
            <a:pPr lvl="1"/>
            <a:r>
              <a:rPr lang="nb-NO" sz="1800" dirty="0" smtClean="0"/>
              <a:t>(</a:t>
            </a:r>
            <a:r>
              <a:rPr lang="nb-NO" sz="1800" u="sng" dirty="0" smtClean="0"/>
              <a:t>A</a:t>
            </a:r>
            <a:r>
              <a:rPr lang="nb-NO" sz="1800" dirty="0" smtClean="0"/>
              <a:t>lf og </a:t>
            </a:r>
            <a:r>
              <a:rPr lang="nb-NO" sz="1800" u="sng" dirty="0" smtClean="0"/>
              <a:t>V</a:t>
            </a:r>
            <a:r>
              <a:rPr lang="nb-NO" sz="1800" dirty="0" smtClean="0"/>
              <a:t>egars </a:t>
            </a:r>
            <a:r>
              <a:rPr lang="nb-NO" sz="1800" u="sng" dirty="0" smtClean="0"/>
              <a:t>R</a:t>
            </a:r>
            <a:r>
              <a:rPr lang="nb-NO" sz="1800" dirty="0" smtClean="0"/>
              <a:t>ISC prosessor … AVR)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95486"/>
            <a:ext cx="936104" cy="893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5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Rotary</a:t>
            </a:r>
            <a:r>
              <a:rPr lang="nb-NO" dirty="0" smtClean="0"/>
              <a:t> Encoder – SW part 1</a:t>
            </a:r>
            <a:endParaRPr lang="nb-NO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7574"/>
            <a:ext cx="7438489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27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Rotary</a:t>
            </a:r>
            <a:r>
              <a:rPr lang="nb-NO" dirty="0" smtClean="0"/>
              <a:t> Encoder – SW part 2</a:t>
            </a:r>
            <a:endParaRPr lang="nb-NO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59582"/>
            <a:ext cx="6912768" cy="401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88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Multitasking, tråder, </a:t>
            </a:r>
            <a:r>
              <a:rPr lang="nb-NO" dirty="0" err="1" smtClean="0"/>
              <a:t>osv</a:t>
            </a:r>
            <a:r>
              <a:rPr lang="nb-NO" dirty="0" smtClean="0"/>
              <a:t>…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D’oh</a:t>
            </a:r>
            <a:r>
              <a:rPr lang="nb-NO" dirty="0" smtClean="0"/>
              <a:t>!</a:t>
            </a:r>
          </a:p>
          <a:p>
            <a:r>
              <a:rPr lang="nb-NO" dirty="0" err="1" smtClean="0"/>
              <a:t>FreeRTOS</a:t>
            </a:r>
            <a:r>
              <a:rPr lang="nb-NO" dirty="0" smtClean="0"/>
              <a:t> skal visstnok være OK</a:t>
            </a:r>
          </a:p>
          <a:p>
            <a:r>
              <a:rPr lang="nb-NO" dirty="0" smtClean="0"/>
              <a:t>Konseptet «State Machine» </a:t>
            </a:r>
            <a:r>
              <a:rPr lang="nb-NO" dirty="0" smtClean="0"/>
              <a:t>funker</a:t>
            </a:r>
          </a:p>
          <a:p>
            <a:pPr lvl="1"/>
            <a:r>
              <a:rPr lang="nb-NO" dirty="0" smtClean="0"/>
              <a:t>Ressurs og særlig RAM-effektivt</a:t>
            </a:r>
          </a:p>
          <a:p>
            <a:pPr lvl="1"/>
            <a:r>
              <a:rPr lang="nb-NO" dirty="0" smtClean="0"/>
              <a:t>FSM </a:t>
            </a:r>
            <a:r>
              <a:rPr lang="nb-NO" dirty="0" err="1" smtClean="0"/>
              <a:t>library</a:t>
            </a:r>
            <a:r>
              <a:rPr lang="nb-NO" dirty="0"/>
              <a:t> </a:t>
            </a:r>
            <a:r>
              <a:rPr lang="nb-NO" sz="1600" dirty="0">
                <a:hlinkClick r:id="rId2"/>
              </a:rPr>
              <a:t>http://wiring.uniandes.edu.co/source/trunk/wiring/firmware/libraries/FSM</a:t>
            </a:r>
            <a:r>
              <a:rPr lang="nb-NO" sz="1600" dirty="0" smtClean="0">
                <a:hlinkClick r:id="rId2"/>
              </a:rPr>
              <a:t>/</a:t>
            </a:r>
            <a:endParaRPr lang="nb-NO" sz="1600" dirty="0" smtClean="0"/>
          </a:p>
          <a:p>
            <a:pPr lvl="1"/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249426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085850"/>
            <a:ext cx="625792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36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409575"/>
            <a:ext cx="721995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57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38138"/>
            <a:ext cx="8867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25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5" y="205983"/>
            <a:ext cx="11344078" cy="4731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5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300038"/>
            <a:ext cx="802957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692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976313"/>
            <a:ext cx="786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374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5486"/>
            <a:ext cx="7835082" cy="472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30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9240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422C1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>
              <a:solidFill>
                <a:srgbClr val="422C1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65730" y="766125"/>
            <a:ext cx="5143500" cy="361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47514" y="51470"/>
            <a:ext cx="1296144" cy="864096"/>
          </a:xfrm>
          <a:prstGeom prst="wedgeRoundRectCallout">
            <a:avLst>
              <a:gd name="adj1" fmla="val 193799"/>
              <a:gd name="adj2" fmla="val -15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Strøm</a:t>
            </a:r>
          </a:p>
          <a:p>
            <a:pPr algn="ctr"/>
            <a:r>
              <a:rPr lang="nb-NO" dirty="0" smtClean="0">
                <a:solidFill>
                  <a:srgbClr val="422C16"/>
                </a:solidFill>
              </a:rPr>
              <a:t>DC7-12v</a:t>
            </a:r>
            <a:endParaRPr lang="nb-NO" dirty="0">
              <a:solidFill>
                <a:srgbClr val="422C16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2360718" y="2836535"/>
            <a:ext cx="360040" cy="792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422C16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47514" y="2573769"/>
            <a:ext cx="1296144" cy="864096"/>
          </a:xfrm>
          <a:prstGeom prst="wedgeRoundRectCallout">
            <a:avLst>
              <a:gd name="adj1" fmla="val 131621"/>
              <a:gd name="adj2" fmla="val 280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Strøm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2750" y="3795886"/>
            <a:ext cx="1296144" cy="864096"/>
          </a:xfrm>
          <a:prstGeom prst="wedgeRoundRectCallout">
            <a:avLst>
              <a:gd name="adj1" fmla="val 127436"/>
              <a:gd name="adj2" fmla="val 17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Analog Input (DAC)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2333098" y="3867894"/>
            <a:ext cx="360040" cy="10081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422C16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7308304" y="2643758"/>
            <a:ext cx="1296144" cy="984865"/>
          </a:xfrm>
          <a:prstGeom prst="wedgeRoundRectCallout">
            <a:avLst>
              <a:gd name="adj1" fmla="val -102720"/>
              <a:gd name="adj2" fmla="val 333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GPIO</a:t>
            </a:r>
          </a:p>
          <a:p>
            <a:pPr algn="ctr"/>
            <a:r>
              <a:rPr lang="nb-NO" dirty="0" smtClean="0">
                <a:solidFill>
                  <a:srgbClr val="422C16"/>
                </a:solidFill>
              </a:rPr>
              <a:t>Digital IO</a:t>
            </a:r>
          </a:p>
          <a:p>
            <a:pPr algn="ctr"/>
            <a:r>
              <a:rPr lang="nb-NO" dirty="0" smtClean="0">
                <a:solidFill>
                  <a:srgbClr val="422C16"/>
                </a:solidFill>
              </a:rPr>
              <a:t>~PWM</a:t>
            </a:r>
          </a:p>
        </p:txBody>
      </p:sp>
      <p:sp>
        <p:nvSpPr>
          <p:cNvPr id="15" name="Left Brace 14"/>
          <p:cNvSpPr/>
          <p:nvPr/>
        </p:nvSpPr>
        <p:spPr>
          <a:xfrm flipH="1">
            <a:off x="6346208" y="2410314"/>
            <a:ext cx="288032" cy="210565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422C16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7740352" y="66114"/>
            <a:ext cx="1296144" cy="864096"/>
          </a:xfrm>
          <a:prstGeom prst="wedgeRoundRectCallout">
            <a:avLst>
              <a:gd name="adj1" fmla="val -241361"/>
              <a:gd name="adj2" fmla="val -95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USB+</a:t>
            </a:r>
          </a:p>
          <a:p>
            <a:pPr algn="ctr"/>
            <a:r>
              <a:rPr lang="nb-NO" dirty="0" smtClean="0">
                <a:solidFill>
                  <a:srgbClr val="422C16"/>
                </a:solidFill>
              </a:rPr>
              <a:t>strøm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7740352" y="1082610"/>
            <a:ext cx="1296144" cy="409020"/>
          </a:xfrm>
          <a:prstGeom prst="wedgeRoundRectCallout">
            <a:avLst>
              <a:gd name="adj1" fmla="val -177987"/>
              <a:gd name="adj2" fmla="val -748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Reset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7668344" y="4515965"/>
            <a:ext cx="1296144" cy="432048"/>
          </a:xfrm>
          <a:prstGeom prst="wedgeRoundRectCallout">
            <a:avLst>
              <a:gd name="adj1" fmla="val -285603"/>
              <a:gd name="adj2" fmla="val 433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ICSP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6876256" y="4011910"/>
            <a:ext cx="2088232" cy="432048"/>
          </a:xfrm>
          <a:prstGeom prst="wedgeRoundRectCallout">
            <a:avLst>
              <a:gd name="adj1" fmla="val -81575"/>
              <a:gd name="adj2" fmla="val 104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TTL UART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6660232" y="1849651"/>
            <a:ext cx="1296144" cy="362059"/>
          </a:xfrm>
          <a:prstGeom prst="wedgeRoundRectCallout">
            <a:avLst>
              <a:gd name="adj1" fmla="val -132779"/>
              <a:gd name="adj2" fmla="val 926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13 LED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899592" y="1491630"/>
            <a:ext cx="1613526" cy="362059"/>
          </a:xfrm>
          <a:prstGeom prst="wedgeRoundRectCallout">
            <a:avLst>
              <a:gd name="adj1" fmla="val 209148"/>
              <a:gd name="adj2" fmla="val 195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rgbClr val="422C16"/>
                </a:solidFill>
              </a:rPr>
              <a:t>RX/TX LED</a:t>
            </a:r>
          </a:p>
        </p:txBody>
      </p:sp>
    </p:spTree>
    <p:extLst>
      <p:ext uri="{BB962C8B-B14F-4D97-AF65-F5344CB8AC3E}">
        <p14:creationId xmlns:p14="http://schemas.microsoft.com/office/powerpoint/2010/main" val="180458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Minne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SRAM 1kb</a:t>
            </a:r>
          </a:p>
          <a:p>
            <a:pPr lvl="1"/>
            <a:r>
              <a:rPr lang="nb-NO" dirty="0" smtClean="0"/>
              <a:t>SP peker på toppen av SRAM</a:t>
            </a:r>
          </a:p>
          <a:p>
            <a:pPr lvl="2"/>
            <a:r>
              <a:rPr lang="nb-NO" dirty="0" smtClean="0"/>
              <a:t>Kall og ISR øker </a:t>
            </a:r>
            <a:r>
              <a:rPr lang="nb-NO" dirty="0" err="1" smtClean="0"/>
              <a:t>stacken</a:t>
            </a:r>
            <a:r>
              <a:rPr lang="nb-NO" dirty="0" smtClean="0"/>
              <a:t> = vokser nedover</a:t>
            </a:r>
          </a:p>
          <a:p>
            <a:pPr lvl="2"/>
            <a:r>
              <a:rPr lang="nb-NO" dirty="0" smtClean="0"/>
              <a:t>Kan overskrive variabler ved rekursjon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039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Libraries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Arduino IDE 1.0</a:t>
            </a:r>
          </a:p>
          <a:p>
            <a:pPr lvl="1"/>
            <a:r>
              <a:rPr lang="nb-NO" dirty="0"/>
              <a:t>#</a:t>
            </a:r>
            <a:r>
              <a:rPr lang="nb-NO" dirty="0" err="1"/>
              <a:t>include</a:t>
            </a:r>
            <a:r>
              <a:rPr lang="nb-NO" dirty="0"/>
              <a:t> &lt;</a:t>
            </a:r>
            <a:r>
              <a:rPr lang="nb-NO" dirty="0" err="1"/>
              <a:t>WProgram.h</a:t>
            </a:r>
            <a:r>
              <a:rPr lang="nb-NO" dirty="0" smtClean="0"/>
              <a:t>&gt;</a:t>
            </a:r>
          </a:p>
          <a:p>
            <a:pPr lvl="1"/>
            <a:endParaRPr lang="nb-NO" dirty="0"/>
          </a:p>
          <a:p>
            <a:pPr lvl="1"/>
            <a:r>
              <a:rPr lang="nb-NO" dirty="0" smtClean="0"/>
              <a:t>Må endres til</a:t>
            </a:r>
            <a:br>
              <a:rPr lang="nb-NO" dirty="0" smtClean="0"/>
            </a:br>
            <a:r>
              <a:rPr lang="nb-NO" dirty="0" smtClean="0"/>
              <a:t>#</a:t>
            </a:r>
            <a:r>
              <a:rPr lang="nb-NO" dirty="0" err="1" smtClean="0"/>
              <a:t>include</a:t>
            </a:r>
            <a:r>
              <a:rPr lang="nb-NO" dirty="0" smtClean="0"/>
              <a:t> &lt;</a:t>
            </a:r>
            <a:r>
              <a:rPr lang="nb-NO" dirty="0" err="1" smtClean="0"/>
              <a:t>Arduino.h</a:t>
            </a:r>
            <a:r>
              <a:rPr lang="nb-NO" dirty="0" smtClean="0"/>
              <a:t>&gt;</a:t>
            </a:r>
            <a:endParaRPr lang="nb-NO" dirty="0"/>
          </a:p>
          <a:p>
            <a:pPr lvl="1"/>
            <a:endParaRPr lang="nb-NO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83718"/>
            <a:ext cx="81724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30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Debounce</a:t>
            </a:r>
            <a:endParaRPr lang="nb-NO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90" y="1088556"/>
            <a:ext cx="4616813" cy="377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Hjelp!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000" dirty="0" smtClean="0"/>
              <a:t>Kjekke butikker</a:t>
            </a:r>
          </a:p>
          <a:p>
            <a:pPr lvl="1"/>
            <a:r>
              <a:rPr lang="nb-NO" sz="1800" dirty="0" smtClean="0"/>
              <a:t>Arduino: Arduino.cc, </a:t>
            </a:r>
            <a:r>
              <a:rPr lang="nb-NO" sz="1800" dirty="0" err="1" smtClean="0"/>
              <a:t>Robonor</a:t>
            </a:r>
            <a:r>
              <a:rPr lang="nb-NO" sz="1800" dirty="0" smtClean="0"/>
              <a:t>, </a:t>
            </a:r>
            <a:r>
              <a:rPr lang="nb-NO" sz="1800" dirty="0" err="1" smtClean="0"/>
              <a:t>Sparkfun</a:t>
            </a:r>
            <a:r>
              <a:rPr lang="nb-NO" sz="1800" dirty="0" smtClean="0"/>
              <a:t>, </a:t>
            </a:r>
            <a:r>
              <a:rPr lang="nb-NO" sz="1800" dirty="0" err="1" smtClean="0"/>
              <a:t>Adafruit</a:t>
            </a:r>
            <a:r>
              <a:rPr lang="nb-NO" sz="1800" dirty="0" smtClean="0"/>
              <a:t>, (</a:t>
            </a:r>
            <a:r>
              <a:rPr lang="nb-NO" sz="1800" dirty="0" err="1" smtClean="0"/>
              <a:t>AVRfreaks</a:t>
            </a:r>
            <a:r>
              <a:rPr lang="nb-NO" sz="1800" dirty="0" smtClean="0"/>
              <a:t>)</a:t>
            </a:r>
          </a:p>
          <a:p>
            <a:pPr lvl="1"/>
            <a:r>
              <a:rPr lang="nb-NO" sz="1800" dirty="0" smtClean="0"/>
              <a:t>Elektronikk: </a:t>
            </a:r>
            <a:r>
              <a:rPr lang="nb-NO" sz="1800" dirty="0" err="1" smtClean="0"/>
              <a:t>Elfa</a:t>
            </a:r>
            <a:r>
              <a:rPr lang="nb-NO" sz="1800" dirty="0" smtClean="0"/>
              <a:t>, </a:t>
            </a:r>
            <a:r>
              <a:rPr lang="nb-NO" sz="1800" dirty="0" err="1" smtClean="0"/>
              <a:t>Jameco</a:t>
            </a:r>
            <a:r>
              <a:rPr lang="nb-NO" sz="1800" dirty="0" smtClean="0"/>
              <a:t>, </a:t>
            </a:r>
            <a:r>
              <a:rPr lang="nb-NO" sz="1800" dirty="0" err="1" smtClean="0"/>
              <a:t>Digikey</a:t>
            </a:r>
            <a:r>
              <a:rPr lang="nb-NO" sz="1800" dirty="0" smtClean="0"/>
              <a:t>, </a:t>
            </a:r>
            <a:r>
              <a:rPr lang="nb-NO" sz="1800" dirty="0" err="1" smtClean="0"/>
              <a:t>Mouser</a:t>
            </a:r>
            <a:r>
              <a:rPr lang="nb-NO" sz="1800" dirty="0" smtClean="0"/>
              <a:t>, </a:t>
            </a:r>
            <a:r>
              <a:rPr lang="nb-NO" sz="1800" dirty="0" err="1" smtClean="0"/>
              <a:t>Futurlec</a:t>
            </a:r>
            <a:endParaRPr lang="nb-NO" sz="1800" dirty="0"/>
          </a:p>
          <a:p>
            <a:r>
              <a:rPr lang="nb-NO" sz="2000" dirty="0" smtClean="0"/>
              <a:t>EDA </a:t>
            </a:r>
            <a:r>
              <a:rPr lang="nb-NO" sz="2000" dirty="0" err="1" smtClean="0"/>
              <a:t>software</a:t>
            </a:r>
            <a:r>
              <a:rPr lang="nb-NO" sz="2000" dirty="0" smtClean="0"/>
              <a:t> – </a:t>
            </a:r>
            <a:r>
              <a:rPr lang="nb-NO" sz="2000" dirty="0" err="1" smtClean="0"/>
              <a:t>electronic</a:t>
            </a:r>
            <a:r>
              <a:rPr lang="nb-NO" sz="2000" dirty="0" smtClean="0"/>
              <a:t> design </a:t>
            </a:r>
            <a:r>
              <a:rPr lang="nb-NO" sz="2000" dirty="0" err="1" smtClean="0"/>
              <a:t>automation</a:t>
            </a:r>
            <a:endParaRPr lang="nb-NO" sz="1800" dirty="0" smtClean="0"/>
          </a:p>
          <a:p>
            <a:pPr lvl="1"/>
            <a:r>
              <a:rPr lang="nb-NO" sz="1800" dirty="0" err="1" smtClean="0"/>
              <a:t>Fritzing</a:t>
            </a:r>
            <a:r>
              <a:rPr lang="nb-NO" sz="1800" dirty="0"/>
              <a:t>		</a:t>
            </a:r>
            <a:r>
              <a:rPr lang="nb-NO" sz="1800" dirty="0">
                <a:hlinkClick r:id="rId2"/>
              </a:rPr>
              <a:t>http://fritzing.org</a:t>
            </a:r>
            <a:r>
              <a:rPr lang="nb-NO" sz="1800" dirty="0" smtClean="0">
                <a:hlinkClick r:id="rId2"/>
              </a:rPr>
              <a:t>/</a:t>
            </a:r>
            <a:r>
              <a:rPr lang="nb-NO" sz="1800" dirty="0"/>
              <a:t/>
            </a:r>
            <a:br>
              <a:rPr lang="nb-NO" sz="1800" dirty="0"/>
            </a:br>
            <a:r>
              <a:rPr lang="nb-NO" sz="1600" dirty="0" smtClean="0"/>
              <a:t>Glimrende til dokumentasjon av prosjektet ditt - Arduino</a:t>
            </a:r>
          </a:p>
          <a:p>
            <a:pPr lvl="2"/>
            <a:r>
              <a:rPr lang="nb-NO" sz="1400" dirty="0" err="1" smtClean="0"/>
              <a:t>Breadboard</a:t>
            </a:r>
            <a:r>
              <a:rPr lang="nb-NO" sz="1400" dirty="0" smtClean="0"/>
              <a:t> design</a:t>
            </a:r>
          </a:p>
          <a:p>
            <a:pPr lvl="2"/>
            <a:r>
              <a:rPr lang="nb-NO" sz="1400" dirty="0" err="1" smtClean="0"/>
              <a:t>Schematic</a:t>
            </a:r>
            <a:r>
              <a:rPr lang="nb-NO" sz="1400" dirty="0" smtClean="0"/>
              <a:t> </a:t>
            </a:r>
            <a:r>
              <a:rPr lang="nb-NO" sz="1400" dirty="0" err="1" smtClean="0"/>
              <a:t>Capture</a:t>
            </a:r>
            <a:endParaRPr lang="nb-NO" sz="1400" dirty="0" smtClean="0"/>
          </a:p>
          <a:p>
            <a:pPr lvl="2"/>
            <a:r>
              <a:rPr lang="nb-NO" sz="1400" dirty="0" smtClean="0"/>
              <a:t>PCB layout</a:t>
            </a:r>
          </a:p>
          <a:p>
            <a:pPr lvl="1"/>
            <a:r>
              <a:rPr lang="nb-NO" sz="1800" dirty="0" smtClean="0"/>
              <a:t>Proteus VSM</a:t>
            </a:r>
            <a:r>
              <a:rPr lang="nb-NO" sz="1800" dirty="0"/>
              <a:t>	</a:t>
            </a:r>
            <a:r>
              <a:rPr lang="nb-NO" sz="1800" dirty="0">
                <a:hlinkClick r:id="rId3"/>
              </a:rPr>
              <a:t>http://</a:t>
            </a:r>
            <a:r>
              <a:rPr lang="nb-NO" sz="1800" dirty="0" smtClean="0">
                <a:hlinkClick r:id="rId3"/>
              </a:rPr>
              <a:t>www.labcenter.com</a:t>
            </a:r>
            <a:endParaRPr lang="nb-NO" sz="1800" dirty="0" smtClean="0"/>
          </a:p>
          <a:p>
            <a:pPr lvl="2"/>
            <a:r>
              <a:rPr lang="nb-NO" sz="1400" dirty="0" smtClean="0"/>
              <a:t>Kommersielt produkt med SPICE simulator (analog simulator)</a:t>
            </a:r>
          </a:p>
          <a:p>
            <a:pPr lvl="2"/>
            <a:r>
              <a:rPr lang="nb-NO" sz="1400" dirty="0" smtClean="0"/>
              <a:t>Simulerer hele kretsen – laster koden og kjører realtime</a:t>
            </a:r>
            <a:endParaRPr lang="nb-NO" sz="1800" dirty="0" smtClean="0"/>
          </a:p>
        </p:txBody>
      </p:sp>
    </p:spTree>
    <p:extLst>
      <p:ext uri="{BB962C8B-B14F-4D97-AF65-F5344CB8AC3E}">
        <p14:creationId xmlns:p14="http://schemas.microsoft.com/office/powerpoint/2010/main" val="24363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Shield – ferdigtenkte utvidelser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400" dirty="0" smtClean="0"/>
              <a:t>Plugg inn ny funksjonalitet og repeterer pinnene</a:t>
            </a:r>
            <a:endParaRPr lang="nb-NO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959874"/>
            <a:ext cx="1584176" cy="125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63178" y="3213352"/>
            <a:ext cx="197708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Ethernet Shield</a:t>
            </a:r>
            <a:endParaRPr lang="en-US" sz="28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264" y="1959875"/>
            <a:ext cx="1675752" cy="1256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889597" y="3200473"/>
            <a:ext cx="197708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Wireless SD Shield</a:t>
            </a:r>
            <a:endParaRPr lang="en-US" sz="28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683" y="1959875"/>
            <a:ext cx="1649533" cy="123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02906" y="3221210"/>
            <a:ext cx="197708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Motor</a:t>
            </a:r>
          </a:p>
          <a:p>
            <a:pPr algn="ctr"/>
            <a:r>
              <a:rPr lang="en-US" sz="28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Shield</a:t>
            </a:r>
            <a:endParaRPr lang="en-US" sz="28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992" y="1955326"/>
            <a:ext cx="2051050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580112" y="4039713"/>
            <a:ext cx="31139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o</a:t>
            </a:r>
            <a:r>
              <a:rPr lang="en-US" sz="2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g</a:t>
            </a:r>
            <a:r>
              <a:rPr lang="en-US" sz="2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282 </a:t>
            </a:r>
            <a:r>
              <a:rPr lang="en-US" sz="2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andre</a:t>
            </a:r>
            <a:r>
              <a:rPr lang="en-US" sz="2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…</a:t>
            </a:r>
          </a:p>
          <a:p>
            <a:pPr algn="r"/>
            <a:r>
              <a:rPr lang="en-US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www.shieldlist.org</a:t>
            </a:r>
            <a:endParaRPr lang="en-US" sz="2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465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…og komponenter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ICer</a:t>
            </a:r>
            <a:endParaRPr lang="nb-NO" dirty="0" smtClean="0"/>
          </a:p>
          <a:p>
            <a:pPr marL="457200" lvl="1" indent="0">
              <a:buNone/>
            </a:pPr>
            <a:endParaRPr lang="nb-NO" dirty="0"/>
          </a:p>
          <a:p>
            <a:r>
              <a:rPr lang="nb-NO" dirty="0" err="1" smtClean="0"/>
              <a:t>Breakout</a:t>
            </a:r>
            <a:endParaRPr lang="nb-NO" dirty="0" smtClean="0"/>
          </a:p>
          <a:p>
            <a:pPr lvl="1"/>
            <a:endParaRPr lang="nb-NO" dirty="0" smtClean="0"/>
          </a:p>
          <a:p>
            <a:r>
              <a:rPr lang="nb-NO" dirty="0" smtClean="0"/>
              <a:t>Passive komponenter</a:t>
            </a:r>
            <a:endParaRPr lang="nb-NO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275606"/>
            <a:ext cx="532046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24" y="4083919"/>
            <a:ext cx="683312" cy="683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7" b="26436"/>
          <a:stretch/>
        </p:blipFill>
        <p:spPr bwMode="auto">
          <a:xfrm>
            <a:off x="3356063" y="2476793"/>
            <a:ext cx="1639786" cy="862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541" y="2486094"/>
            <a:ext cx="860254" cy="860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7" y="2490475"/>
            <a:ext cx="864096" cy="864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75606"/>
            <a:ext cx="72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6" y="1275606"/>
            <a:ext cx="72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11" y="4083918"/>
            <a:ext cx="683313" cy="683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095" y="4083918"/>
            <a:ext cx="683313" cy="683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4083917"/>
            <a:ext cx="683313" cy="683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62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Prosessoren, ATmega328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200151"/>
            <a:ext cx="7499176" cy="3394472"/>
          </a:xfrm>
        </p:spPr>
        <p:txBody>
          <a:bodyPr/>
          <a:lstStyle/>
          <a:p>
            <a:r>
              <a:rPr lang="nb-NO" sz="2200" dirty="0"/>
              <a:t>32kb FLASH (2kb </a:t>
            </a:r>
            <a:r>
              <a:rPr lang="nb-NO" sz="2200" dirty="0" err="1"/>
              <a:t>bootloader</a:t>
            </a:r>
            <a:r>
              <a:rPr lang="nb-NO" sz="2200" dirty="0"/>
              <a:t>), 1kb EEPROM, 2kb </a:t>
            </a:r>
            <a:r>
              <a:rPr lang="nb-NO" sz="2200" dirty="0" smtClean="0"/>
              <a:t>RAM</a:t>
            </a:r>
          </a:p>
          <a:p>
            <a:pPr lvl="1"/>
            <a:r>
              <a:rPr lang="nb-NO" sz="1800" dirty="0" smtClean="0"/>
              <a:t>Mer minne: EEPROM eller SD kort på I2C/SPI</a:t>
            </a:r>
            <a:endParaRPr lang="nb-NO" sz="1800" dirty="0"/>
          </a:p>
          <a:p>
            <a:r>
              <a:rPr lang="nb-NO" sz="2400" dirty="0" smtClean="0"/>
              <a:t>32 pin, 23 I/O herav 6 PWM</a:t>
            </a:r>
          </a:p>
          <a:p>
            <a:r>
              <a:rPr lang="nb-NO" sz="2400" dirty="0" smtClean="0"/>
              <a:t>2 SPI, 1 TWI (I2C) og 1 UART</a:t>
            </a:r>
          </a:p>
          <a:p>
            <a:r>
              <a:rPr lang="nb-NO" sz="2400" dirty="0" smtClean="0"/>
              <a:t>8 ADC pinner på 10 bit, 15 </a:t>
            </a:r>
            <a:r>
              <a:rPr lang="nb-NO" sz="2400" dirty="0" err="1" smtClean="0"/>
              <a:t>ksps</a:t>
            </a:r>
            <a:endParaRPr lang="nb-NO" sz="2400" dirty="0" smtClean="0"/>
          </a:p>
          <a:p>
            <a:r>
              <a:rPr lang="nb-NO" sz="2400" dirty="0" smtClean="0"/>
              <a:t>1 MIPS pr </a:t>
            </a:r>
            <a:r>
              <a:rPr lang="nb-NO" sz="2400" dirty="0" err="1" smtClean="0"/>
              <a:t>mHz</a:t>
            </a:r>
            <a:endParaRPr lang="nb-NO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64322"/>
            <a:ext cx="1267668" cy="1267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464322"/>
            <a:ext cx="1267668" cy="1267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50050" y="425641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SIP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5574089" y="426354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SMD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577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Kommunikasjon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00151"/>
            <a:ext cx="7571184" cy="3394472"/>
          </a:xfrm>
        </p:spPr>
        <p:txBody>
          <a:bodyPr/>
          <a:lstStyle/>
          <a:p>
            <a:r>
              <a:rPr lang="nb-NO" sz="2800" dirty="0" smtClean="0"/>
              <a:t>RS232	+/- 12v + DTR/DSR 9-25 pin</a:t>
            </a:r>
          </a:p>
          <a:p>
            <a:pPr lvl="1"/>
            <a:r>
              <a:rPr lang="nb-NO" sz="2400" dirty="0" smtClean="0"/>
              <a:t>Krever MAX232 e.l. IC for å konvertere til TTL</a:t>
            </a:r>
          </a:p>
          <a:p>
            <a:r>
              <a:rPr lang="nb-NO" sz="2800" dirty="0" smtClean="0"/>
              <a:t>TTL		0/5v </a:t>
            </a:r>
          </a:p>
          <a:p>
            <a:r>
              <a:rPr lang="nb-NO" sz="2800" dirty="0" smtClean="0"/>
              <a:t>CMOS		TTL for 0/3.3v</a:t>
            </a:r>
          </a:p>
          <a:p>
            <a:r>
              <a:rPr lang="nb-NO" sz="2800" dirty="0"/>
              <a:t>TWI/I</a:t>
            </a:r>
            <a:r>
              <a:rPr lang="nb-NO" sz="2800" baseline="30000" dirty="0"/>
              <a:t>2</a:t>
            </a:r>
            <a:r>
              <a:rPr lang="nb-NO" sz="2800" dirty="0"/>
              <a:t>C		</a:t>
            </a:r>
            <a:r>
              <a:rPr lang="nb-NO" sz="2800" dirty="0" smtClean="0"/>
              <a:t>2 ledere + strøm	(Phillips)</a:t>
            </a:r>
            <a:endParaRPr lang="nb-NO" sz="2800" dirty="0"/>
          </a:p>
          <a:p>
            <a:r>
              <a:rPr lang="nb-NO" sz="2800" dirty="0" smtClean="0"/>
              <a:t>SPI		4 ledere + strøm	(Motorola)</a:t>
            </a:r>
          </a:p>
          <a:p>
            <a:r>
              <a:rPr lang="nb-NO" sz="2800" dirty="0" smtClean="0"/>
              <a:t>1-Wire		1 leder + jord	(Dallas)</a:t>
            </a:r>
          </a:p>
        </p:txBody>
      </p:sp>
    </p:spTree>
    <p:extLst>
      <p:ext uri="{BB962C8B-B14F-4D97-AF65-F5344CB8AC3E}">
        <p14:creationId xmlns:p14="http://schemas.microsoft.com/office/powerpoint/2010/main" val="292724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ktronikk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Elektronikk</Template>
  <TotalTime>8800</TotalTime>
  <Words>1692</Words>
  <Application>Microsoft Office PowerPoint</Application>
  <PresentationFormat>On-screen Show (16:9)</PresentationFormat>
  <Paragraphs>350</Paragraphs>
  <Slides>53</Slides>
  <Notes>20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Elektronikk</vt:lpstr>
      <vt:lpstr>Arduino</vt:lpstr>
      <vt:lpstr>Agenda</vt:lpstr>
      <vt:lpstr>Hva er Arduino?</vt:lpstr>
      <vt:lpstr>Hardware</vt:lpstr>
      <vt:lpstr>PowerPoint Presentation</vt:lpstr>
      <vt:lpstr>Shield – ferdigtenkte utvidelser</vt:lpstr>
      <vt:lpstr>…og komponenter</vt:lpstr>
      <vt:lpstr>Prosessoren, ATmega328</vt:lpstr>
      <vt:lpstr>Kommunikasjon</vt:lpstr>
      <vt:lpstr>Seriell kommunikasjon</vt:lpstr>
      <vt:lpstr>Utviklingsmiljø</vt:lpstr>
      <vt:lpstr>Utviklingsmiljøet</vt:lpstr>
      <vt:lpstr>Biblioteker – libraries</vt:lpstr>
      <vt:lpstr>Breadboard</vt:lpstr>
      <vt:lpstr>Hello World - HW</vt:lpstr>
      <vt:lpstr>PowerPoint Presentation</vt:lpstr>
      <vt:lpstr>Hello World - code</vt:lpstr>
      <vt:lpstr>Hello World 2.0 – code init</vt:lpstr>
      <vt:lpstr>Hello World 2.0 – softon/off</vt:lpstr>
      <vt:lpstr>Hello World 2.0 – body</vt:lpstr>
      <vt:lpstr>PWM</vt:lpstr>
      <vt:lpstr>Hello World 2.1 - code</vt:lpstr>
      <vt:lpstr>PWM – Free goo!</vt:lpstr>
      <vt:lpstr>Mye brukte funksjoner</vt:lpstr>
      <vt:lpstr>Litt grunnleggende elektronikk</vt:lpstr>
      <vt:lpstr>Elektronikk 101 – passive komponenter</vt:lpstr>
      <vt:lpstr>Elektronikk 101 – motstand</vt:lpstr>
      <vt:lpstr>Elektronikk 101 – Dioder</vt:lpstr>
      <vt:lpstr>Elektronikk 101 – Kondensator</vt:lpstr>
      <vt:lpstr>Elektronikk 101 – Transistor</vt:lpstr>
      <vt:lpstr>Elektronikk 101 – OhmΩ</vt:lpstr>
      <vt:lpstr>Elektronikk 101 – Ohm Ω</vt:lpstr>
      <vt:lpstr>Elektronikk 101 - toleranse</vt:lpstr>
      <vt:lpstr>Elektronikk 101 - motstand</vt:lpstr>
      <vt:lpstr>Elektronikk 101 - spenningsdeler</vt:lpstr>
      <vt:lpstr>Digitalteknikk – pull up/down</vt:lpstr>
      <vt:lpstr>Den magiske grå røyken</vt:lpstr>
      <vt:lpstr>Rotary Encoder</vt:lpstr>
      <vt:lpstr>Rotary Encoder - HW </vt:lpstr>
      <vt:lpstr>Rotary Encoder – SW part 1</vt:lpstr>
      <vt:lpstr>Rotary Encoder – SW part 2</vt:lpstr>
      <vt:lpstr>Multitasking, tråder, osv…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Minne</vt:lpstr>
      <vt:lpstr>Libraries</vt:lpstr>
      <vt:lpstr>Debounce</vt:lpstr>
      <vt:lpstr>Hjelp!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Øyvind Aardal</dc:creator>
  <cp:lastModifiedBy>Øyvind Aardal</cp:lastModifiedBy>
  <cp:revision>111</cp:revision>
  <dcterms:created xsi:type="dcterms:W3CDTF">2012-01-13T22:09:11Z</dcterms:created>
  <dcterms:modified xsi:type="dcterms:W3CDTF">2012-01-21T19:31:23Z</dcterms:modified>
</cp:coreProperties>
</file>